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205400" cy="21602700"/>
  <p:notesSz cx="9144000" cy="6858000"/>
  <p:defaultTextStyle>
    <a:defPPr>
      <a:defRPr lang="ru-RU"/>
    </a:defPPr>
    <a:lvl1pPr marL="0" algn="l" defTabSz="1936370" rtl="0" eaLnBrk="1" latinLnBrk="0" hangingPunct="1">
      <a:defRPr sz="3800" kern="1200">
        <a:solidFill>
          <a:schemeClr val="tx1"/>
        </a:solidFill>
        <a:latin typeface="+mn-lt"/>
        <a:ea typeface="+mn-ea"/>
        <a:cs typeface="+mn-cs"/>
      </a:defRPr>
    </a:lvl1pPr>
    <a:lvl2pPr marL="968185" algn="l" defTabSz="1936370" rtl="0" eaLnBrk="1" latinLnBrk="0" hangingPunct="1">
      <a:defRPr sz="3800" kern="1200">
        <a:solidFill>
          <a:schemeClr val="tx1"/>
        </a:solidFill>
        <a:latin typeface="+mn-lt"/>
        <a:ea typeface="+mn-ea"/>
        <a:cs typeface="+mn-cs"/>
      </a:defRPr>
    </a:lvl2pPr>
    <a:lvl3pPr marL="1936370" algn="l" defTabSz="1936370" rtl="0" eaLnBrk="1" latinLnBrk="0" hangingPunct="1">
      <a:defRPr sz="3800" kern="1200">
        <a:solidFill>
          <a:schemeClr val="tx1"/>
        </a:solidFill>
        <a:latin typeface="+mn-lt"/>
        <a:ea typeface="+mn-ea"/>
        <a:cs typeface="+mn-cs"/>
      </a:defRPr>
    </a:lvl3pPr>
    <a:lvl4pPr marL="2904556" algn="l" defTabSz="1936370" rtl="0" eaLnBrk="1" latinLnBrk="0" hangingPunct="1">
      <a:defRPr sz="3800" kern="1200">
        <a:solidFill>
          <a:schemeClr val="tx1"/>
        </a:solidFill>
        <a:latin typeface="+mn-lt"/>
        <a:ea typeface="+mn-ea"/>
        <a:cs typeface="+mn-cs"/>
      </a:defRPr>
    </a:lvl4pPr>
    <a:lvl5pPr marL="3872740" algn="l" defTabSz="1936370" rtl="0" eaLnBrk="1" latinLnBrk="0" hangingPunct="1">
      <a:defRPr sz="3800" kern="1200">
        <a:solidFill>
          <a:schemeClr val="tx1"/>
        </a:solidFill>
        <a:latin typeface="+mn-lt"/>
        <a:ea typeface="+mn-ea"/>
        <a:cs typeface="+mn-cs"/>
      </a:defRPr>
    </a:lvl5pPr>
    <a:lvl6pPr marL="4840925" algn="l" defTabSz="1936370" rtl="0" eaLnBrk="1" latinLnBrk="0" hangingPunct="1">
      <a:defRPr sz="3800" kern="1200">
        <a:solidFill>
          <a:schemeClr val="tx1"/>
        </a:solidFill>
        <a:latin typeface="+mn-lt"/>
        <a:ea typeface="+mn-ea"/>
        <a:cs typeface="+mn-cs"/>
      </a:defRPr>
    </a:lvl6pPr>
    <a:lvl7pPr marL="5809110" algn="l" defTabSz="1936370" rtl="0" eaLnBrk="1" latinLnBrk="0" hangingPunct="1">
      <a:defRPr sz="3800" kern="1200">
        <a:solidFill>
          <a:schemeClr val="tx1"/>
        </a:solidFill>
        <a:latin typeface="+mn-lt"/>
        <a:ea typeface="+mn-ea"/>
        <a:cs typeface="+mn-cs"/>
      </a:defRPr>
    </a:lvl7pPr>
    <a:lvl8pPr marL="6777295" algn="l" defTabSz="1936370" rtl="0" eaLnBrk="1" latinLnBrk="0" hangingPunct="1">
      <a:defRPr sz="3800" kern="1200">
        <a:solidFill>
          <a:schemeClr val="tx1"/>
        </a:solidFill>
        <a:latin typeface="+mn-lt"/>
        <a:ea typeface="+mn-ea"/>
        <a:cs typeface="+mn-cs"/>
      </a:defRPr>
    </a:lvl8pPr>
    <a:lvl9pPr marL="7745480" algn="l" defTabSz="1936370"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p:scale>
          <a:sx n="50" d="100"/>
          <a:sy n="50" d="100"/>
        </p:scale>
        <p:origin x="64" y="4024"/>
      </p:cViewPr>
      <p:guideLst>
        <p:guide orient="horz" pos="6804"/>
        <p:guide pos="136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40410" y="6710851"/>
            <a:ext cx="36724592" cy="463058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6480821" y="12241539"/>
            <a:ext cx="30243784" cy="5520692"/>
          </a:xfrm>
        </p:spPr>
        <p:txBody>
          <a:bodyPr/>
          <a:lstStyle>
            <a:lvl1pPr marL="0" indent="0" algn="ctr">
              <a:buNone/>
              <a:defRPr>
                <a:solidFill>
                  <a:schemeClr val="tx1">
                    <a:tint val="75000"/>
                  </a:schemeClr>
                </a:solidFill>
              </a:defRPr>
            </a:lvl1pPr>
            <a:lvl2pPr marL="968185" indent="0" algn="ctr">
              <a:buNone/>
              <a:defRPr>
                <a:solidFill>
                  <a:schemeClr val="tx1">
                    <a:tint val="75000"/>
                  </a:schemeClr>
                </a:solidFill>
              </a:defRPr>
            </a:lvl2pPr>
            <a:lvl3pPr marL="1936370" indent="0" algn="ctr">
              <a:buNone/>
              <a:defRPr>
                <a:solidFill>
                  <a:schemeClr val="tx1">
                    <a:tint val="75000"/>
                  </a:schemeClr>
                </a:solidFill>
              </a:defRPr>
            </a:lvl3pPr>
            <a:lvl4pPr marL="2904556" indent="0" algn="ctr">
              <a:buNone/>
              <a:defRPr>
                <a:solidFill>
                  <a:schemeClr val="tx1">
                    <a:tint val="75000"/>
                  </a:schemeClr>
                </a:solidFill>
              </a:defRPr>
            </a:lvl4pPr>
            <a:lvl5pPr marL="3872740" indent="0" algn="ctr">
              <a:buNone/>
              <a:defRPr>
                <a:solidFill>
                  <a:schemeClr val="tx1">
                    <a:tint val="75000"/>
                  </a:schemeClr>
                </a:solidFill>
              </a:defRPr>
            </a:lvl5pPr>
            <a:lvl6pPr marL="4840925" indent="0" algn="ctr">
              <a:buNone/>
              <a:defRPr>
                <a:solidFill>
                  <a:schemeClr val="tx1">
                    <a:tint val="75000"/>
                  </a:schemeClr>
                </a:solidFill>
              </a:defRPr>
            </a:lvl6pPr>
            <a:lvl7pPr marL="5809110" indent="0" algn="ctr">
              <a:buNone/>
              <a:defRPr>
                <a:solidFill>
                  <a:schemeClr val="tx1">
                    <a:tint val="75000"/>
                  </a:schemeClr>
                </a:solidFill>
              </a:defRPr>
            </a:lvl7pPr>
            <a:lvl8pPr marL="6777295" indent="0" algn="ctr">
              <a:buNone/>
              <a:defRPr>
                <a:solidFill>
                  <a:schemeClr val="tx1">
                    <a:tint val="75000"/>
                  </a:schemeClr>
                </a:solidFill>
              </a:defRPr>
            </a:lvl8pPr>
            <a:lvl9pPr marL="774548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C809F36-03D5-4A45-834B-1E164C0D17E6}" type="datetimeFigureOut">
              <a:rPr lang="ru-RU" smtClean="0"/>
              <a:t>11/04/17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3306111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809F36-03D5-4A45-834B-1E164C0D17E6}" type="datetimeFigureOut">
              <a:rPr lang="ru-RU" smtClean="0"/>
              <a:t>11/04/17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155184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6335806" y="680089"/>
            <a:ext cx="26793352" cy="1451681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955748" y="680089"/>
            <a:ext cx="79659960" cy="1451681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809F36-03D5-4A45-834B-1E164C0D17E6}" type="datetimeFigureOut">
              <a:rPr lang="ru-RU" smtClean="0"/>
              <a:t>11/04/17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3266147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809F36-03D5-4A45-834B-1E164C0D17E6}" type="datetimeFigureOut">
              <a:rPr lang="ru-RU" smtClean="0"/>
              <a:t>11/04/17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784390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12930" y="13881736"/>
            <a:ext cx="36724592" cy="4290536"/>
          </a:xfrm>
        </p:spPr>
        <p:txBody>
          <a:bodyPr anchor="t"/>
          <a:lstStyle>
            <a:lvl1pPr algn="l">
              <a:defRPr sz="8500" b="1" cap="all"/>
            </a:lvl1pPr>
          </a:lstStyle>
          <a:p>
            <a:r>
              <a:rPr lang="ru-RU" smtClean="0"/>
              <a:t>Образец заголовка</a:t>
            </a:r>
            <a:endParaRPr lang="ru-RU"/>
          </a:p>
        </p:txBody>
      </p:sp>
      <p:sp>
        <p:nvSpPr>
          <p:cNvPr id="3" name="Текст 2"/>
          <p:cNvSpPr>
            <a:spLocks noGrp="1"/>
          </p:cNvSpPr>
          <p:nvPr>
            <p:ph type="body" idx="1"/>
          </p:nvPr>
        </p:nvSpPr>
        <p:spPr>
          <a:xfrm>
            <a:off x="3412930" y="9156158"/>
            <a:ext cx="36724592" cy="4725588"/>
          </a:xfrm>
        </p:spPr>
        <p:txBody>
          <a:bodyPr anchor="b"/>
          <a:lstStyle>
            <a:lvl1pPr marL="0" indent="0">
              <a:buNone/>
              <a:defRPr sz="4200">
                <a:solidFill>
                  <a:schemeClr val="tx1">
                    <a:tint val="75000"/>
                  </a:schemeClr>
                </a:solidFill>
              </a:defRPr>
            </a:lvl1pPr>
            <a:lvl2pPr marL="968185" indent="0">
              <a:buNone/>
              <a:defRPr sz="3800">
                <a:solidFill>
                  <a:schemeClr val="tx1">
                    <a:tint val="75000"/>
                  </a:schemeClr>
                </a:solidFill>
              </a:defRPr>
            </a:lvl2pPr>
            <a:lvl3pPr marL="1936370" indent="0">
              <a:buNone/>
              <a:defRPr sz="3400">
                <a:solidFill>
                  <a:schemeClr val="tx1">
                    <a:tint val="75000"/>
                  </a:schemeClr>
                </a:solidFill>
              </a:defRPr>
            </a:lvl3pPr>
            <a:lvl4pPr marL="2904556" indent="0">
              <a:buNone/>
              <a:defRPr sz="3000">
                <a:solidFill>
                  <a:schemeClr val="tx1">
                    <a:tint val="75000"/>
                  </a:schemeClr>
                </a:solidFill>
              </a:defRPr>
            </a:lvl4pPr>
            <a:lvl5pPr marL="3872740" indent="0">
              <a:buNone/>
              <a:defRPr sz="3000">
                <a:solidFill>
                  <a:schemeClr val="tx1">
                    <a:tint val="75000"/>
                  </a:schemeClr>
                </a:solidFill>
              </a:defRPr>
            </a:lvl5pPr>
            <a:lvl6pPr marL="4840925" indent="0">
              <a:buNone/>
              <a:defRPr sz="3000">
                <a:solidFill>
                  <a:schemeClr val="tx1">
                    <a:tint val="75000"/>
                  </a:schemeClr>
                </a:solidFill>
              </a:defRPr>
            </a:lvl6pPr>
            <a:lvl7pPr marL="5809110" indent="0">
              <a:buNone/>
              <a:defRPr sz="3000">
                <a:solidFill>
                  <a:schemeClr val="tx1">
                    <a:tint val="75000"/>
                  </a:schemeClr>
                </a:solidFill>
              </a:defRPr>
            </a:lvl7pPr>
            <a:lvl8pPr marL="6777295" indent="0">
              <a:buNone/>
              <a:defRPr sz="3000">
                <a:solidFill>
                  <a:schemeClr val="tx1">
                    <a:tint val="75000"/>
                  </a:schemeClr>
                </a:solidFill>
              </a:defRPr>
            </a:lvl8pPr>
            <a:lvl9pPr marL="7745480" indent="0">
              <a:buNone/>
              <a:defRPr sz="30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C809F36-03D5-4A45-834B-1E164C0D17E6}" type="datetimeFigureOut">
              <a:rPr lang="ru-RU" smtClean="0"/>
              <a:t>11/04/17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1748423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5955746" y="3970507"/>
            <a:ext cx="53226656" cy="11226404"/>
          </a:xfrm>
        </p:spPr>
        <p:txBody>
          <a:bodyPr/>
          <a:lstStyle>
            <a:lvl1pPr>
              <a:defRPr sz="5900"/>
            </a:lvl1pPr>
            <a:lvl2pPr>
              <a:defRPr sz="5000"/>
            </a:lvl2pPr>
            <a:lvl3pPr>
              <a:defRPr sz="4200"/>
            </a:lvl3pPr>
            <a:lvl4pPr>
              <a:defRPr sz="3800"/>
            </a:lvl4pPr>
            <a:lvl5pPr>
              <a:defRPr sz="3800"/>
            </a:lvl5pPr>
            <a:lvl6pPr>
              <a:defRPr sz="3800"/>
            </a:lvl6pPr>
            <a:lvl7pPr>
              <a:defRPr sz="3800"/>
            </a:lvl7pPr>
            <a:lvl8pPr>
              <a:defRPr sz="3800"/>
            </a:lvl8pPr>
            <a:lvl9pPr>
              <a:defRPr sz="3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9902490" y="3970507"/>
            <a:ext cx="53226656" cy="11226404"/>
          </a:xfrm>
        </p:spPr>
        <p:txBody>
          <a:bodyPr/>
          <a:lstStyle>
            <a:lvl1pPr>
              <a:defRPr sz="5900"/>
            </a:lvl1pPr>
            <a:lvl2pPr>
              <a:defRPr sz="5000"/>
            </a:lvl2pPr>
            <a:lvl3pPr>
              <a:defRPr sz="4200"/>
            </a:lvl3pPr>
            <a:lvl4pPr>
              <a:defRPr sz="3800"/>
            </a:lvl4pPr>
            <a:lvl5pPr>
              <a:defRPr sz="3800"/>
            </a:lvl5pPr>
            <a:lvl6pPr>
              <a:defRPr sz="3800"/>
            </a:lvl6pPr>
            <a:lvl7pPr>
              <a:defRPr sz="3800"/>
            </a:lvl7pPr>
            <a:lvl8pPr>
              <a:defRPr sz="3800"/>
            </a:lvl8pPr>
            <a:lvl9pPr>
              <a:defRPr sz="3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C809F36-03D5-4A45-834B-1E164C0D17E6}" type="datetimeFigureOut">
              <a:rPr lang="ru-RU" smtClean="0"/>
              <a:t>11/04/17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111937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60274" y="865118"/>
            <a:ext cx="38884864" cy="3600452"/>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2160272" y="4835614"/>
            <a:ext cx="19089888" cy="2015252"/>
          </a:xfrm>
        </p:spPr>
        <p:txBody>
          <a:bodyPr anchor="b"/>
          <a:lstStyle>
            <a:lvl1pPr marL="0" indent="0">
              <a:buNone/>
              <a:defRPr sz="5000" b="1"/>
            </a:lvl1pPr>
            <a:lvl2pPr marL="968185" indent="0">
              <a:buNone/>
              <a:defRPr sz="4200" b="1"/>
            </a:lvl2pPr>
            <a:lvl3pPr marL="1936370" indent="0">
              <a:buNone/>
              <a:defRPr sz="3800" b="1"/>
            </a:lvl3pPr>
            <a:lvl4pPr marL="2904556" indent="0">
              <a:buNone/>
              <a:defRPr sz="3400" b="1"/>
            </a:lvl4pPr>
            <a:lvl5pPr marL="3872740" indent="0">
              <a:buNone/>
              <a:defRPr sz="3400" b="1"/>
            </a:lvl5pPr>
            <a:lvl6pPr marL="4840925" indent="0">
              <a:buNone/>
              <a:defRPr sz="3400" b="1"/>
            </a:lvl6pPr>
            <a:lvl7pPr marL="5809110" indent="0">
              <a:buNone/>
              <a:defRPr sz="3400" b="1"/>
            </a:lvl7pPr>
            <a:lvl8pPr marL="6777295" indent="0">
              <a:buNone/>
              <a:defRPr sz="3400" b="1"/>
            </a:lvl8pPr>
            <a:lvl9pPr marL="7745480" indent="0">
              <a:buNone/>
              <a:defRPr sz="3400" b="1"/>
            </a:lvl9pPr>
          </a:lstStyle>
          <a:p>
            <a:pPr lvl="0"/>
            <a:r>
              <a:rPr lang="ru-RU" smtClean="0"/>
              <a:t>Образец текста</a:t>
            </a:r>
          </a:p>
        </p:txBody>
      </p:sp>
      <p:sp>
        <p:nvSpPr>
          <p:cNvPr id="4" name="Объект 3"/>
          <p:cNvSpPr>
            <a:spLocks noGrp="1"/>
          </p:cNvSpPr>
          <p:nvPr>
            <p:ph sz="half" idx="2"/>
          </p:nvPr>
        </p:nvSpPr>
        <p:spPr>
          <a:xfrm>
            <a:off x="2160272" y="6850862"/>
            <a:ext cx="19089888" cy="12446556"/>
          </a:xfrm>
        </p:spPr>
        <p:txBody>
          <a:bodyPr/>
          <a:lstStyle>
            <a:lvl1pPr>
              <a:defRPr sz="5000"/>
            </a:lvl1pPr>
            <a:lvl2pPr>
              <a:defRPr sz="4200"/>
            </a:lvl2pPr>
            <a:lvl3pPr>
              <a:defRPr sz="3800"/>
            </a:lvl3pPr>
            <a:lvl4pPr>
              <a:defRPr sz="3400"/>
            </a:lvl4pPr>
            <a:lvl5pPr>
              <a:defRPr sz="3400"/>
            </a:lvl5pPr>
            <a:lvl6pPr>
              <a:defRPr sz="3400"/>
            </a:lvl6pPr>
            <a:lvl7pPr>
              <a:defRPr sz="3400"/>
            </a:lvl7pPr>
            <a:lvl8pPr>
              <a:defRPr sz="3400"/>
            </a:lvl8pPr>
            <a:lvl9pPr>
              <a:defRPr sz="3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21947758" y="4835614"/>
            <a:ext cx="19097384" cy="2015252"/>
          </a:xfrm>
        </p:spPr>
        <p:txBody>
          <a:bodyPr anchor="b"/>
          <a:lstStyle>
            <a:lvl1pPr marL="0" indent="0">
              <a:buNone/>
              <a:defRPr sz="5000" b="1"/>
            </a:lvl1pPr>
            <a:lvl2pPr marL="968185" indent="0">
              <a:buNone/>
              <a:defRPr sz="4200" b="1"/>
            </a:lvl2pPr>
            <a:lvl3pPr marL="1936370" indent="0">
              <a:buNone/>
              <a:defRPr sz="3800" b="1"/>
            </a:lvl3pPr>
            <a:lvl4pPr marL="2904556" indent="0">
              <a:buNone/>
              <a:defRPr sz="3400" b="1"/>
            </a:lvl4pPr>
            <a:lvl5pPr marL="3872740" indent="0">
              <a:buNone/>
              <a:defRPr sz="3400" b="1"/>
            </a:lvl5pPr>
            <a:lvl6pPr marL="4840925" indent="0">
              <a:buNone/>
              <a:defRPr sz="3400" b="1"/>
            </a:lvl6pPr>
            <a:lvl7pPr marL="5809110" indent="0">
              <a:buNone/>
              <a:defRPr sz="3400" b="1"/>
            </a:lvl7pPr>
            <a:lvl8pPr marL="6777295" indent="0">
              <a:buNone/>
              <a:defRPr sz="3400" b="1"/>
            </a:lvl8pPr>
            <a:lvl9pPr marL="7745480" indent="0">
              <a:buNone/>
              <a:defRPr sz="3400" b="1"/>
            </a:lvl9pPr>
          </a:lstStyle>
          <a:p>
            <a:pPr lvl="0"/>
            <a:r>
              <a:rPr lang="ru-RU" smtClean="0"/>
              <a:t>Образец текста</a:t>
            </a:r>
          </a:p>
        </p:txBody>
      </p:sp>
      <p:sp>
        <p:nvSpPr>
          <p:cNvPr id="6" name="Объект 5"/>
          <p:cNvSpPr>
            <a:spLocks noGrp="1"/>
          </p:cNvSpPr>
          <p:nvPr>
            <p:ph sz="quarter" idx="4"/>
          </p:nvPr>
        </p:nvSpPr>
        <p:spPr>
          <a:xfrm>
            <a:off x="21947758" y="6850862"/>
            <a:ext cx="19097384" cy="12446556"/>
          </a:xfrm>
        </p:spPr>
        <p:txBody>
          <a:bodyPr/>
          <a:lstStyle>
            <a:lvl1pPr>
              <a:defRPr sz="5000"/>
            </a:lvl1pPr>
            <a:lvl2pPr>
              <a:defRPr sz="4200"/>
            </a:lvl2pPr>
            <a:lvl3pPr>
              <a:defRPr sz="3800"/>
            </a:lvl3pPr>
            <a:lvl4pPr>
              <a:defRPr sz="3400"/>
            </a:lvl4pPr>
            <a:lvl5pPr>
              <a:defRPr sz="3400"/>
            </a:lvl5pPr>
            <a:lvl6pPr>
              <a:defRPr sz="3400"/>
            </a:lvl6pPr>
            <a:lvl7pPr>
              <a:defRPr sz="3400"/>
            </a:lvl7pPr>
            <a:lvl8pPr>
              <a:defRPr sz="3400"/>
            </a:lvl8pPr>
            <a:lvl9pPr>
              <a:defRPr sz="3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C809F36-03D5-4A45-834B-1E164C0D17E6}" type="datetimeFigureOut">
              <a:rPr lang="ru-RU" smtClean="0"/>
              <a:t>11/04/17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1053381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C809F36-03D5-4A45-834B-1E164C0D17E6}" type="datetimeFigureOut">
              <a:rPr lang="ru-RU" smtClean="0"/>
              <a:t>11/04/17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3445716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C809F36-03D5-4A45-834B-1E164C0D17E6}" type="datetimeFigureOut">
              <a:rPr lang="ru-RU" smtClean="0"/>
              <a:t>11/04/17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428229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60286" y="860108"/>
            <a:ext cx="14214280" cy="3660456"/>
          </a:xfrm>
        </p:spPr>
        <p:txBody>
          <a:bodyPr anchor="b"/>
          <a:lstStyle>
            <a:lvl1pPr algn="l">
              <a:defRPr sz="4200" b="1"/>
            </a:lvl1pPr>
          </a:lstStyle>
          <a:p>
            <a:r>
              <a:rPr lang="ru-RU" smtClean="0"/>
              <a:t>Образец заголовка</a:t>
            </a:r>
            <a:endParaRPr lang="ru-RU"/>
          </a:p>
        </p:txBody>
      </p:sp>
      <p:sp>
        <p:nvSpPr>
          <p:cNvPr id="3" name="Объект 2"/>
          <p:cNvSpPr>
            <a:spLocks noGrp="1"/>
          </p:cNvSpPr>
          <p:nvPr>
            <p:ph idx="1"/>
          </p:nvPr>
        </p:nvSpPr>
        <p:spPr>
          <a:xfrm>
            <a:off x="16892126" y="860112"/>
            <a:ext cx="24153016" cy="18437304"/>
          </a:xfrm>
        </p:spPr>
        <p:txBody>
          <a:bodyPr/>
          <a:lstStyle>
            <a:lvl1pPr>
              <a:defRPr sz="6700"/>
            </a:lvl1pPr>
            <a:lvl2pPr>
              <a:defRPr sz="5900"/>
            </a:lvl2pPr>
            <a:lvl3pPr>
              <a:defRPr sz="5000"/>
            </a:lvl3pPr>
            <a:lvl4pPr>
              <a:defRPr sz="4200"/>
            </a:lvl4pPr>
            <a:lvl5pPr>
              <a:defRPr sz="4200"/>
            </a:lvl5pPr>
            <a:lvl6pPr>
              <a:defRPr sz="4200"/>
            </a:lvl6pPr>
            <a:lvl7pPr>
              <a:defRPr sz="4200"/>
            </a:lvl7pPr>
            <a:lvl8pPr>
              <a:defRPr sz="4200"/>
            </a:lvl8pPr>
            <a:lvl9pPr>
              <a:defRPr sz="4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2160286" y="4520568"/>
            <a:ext cx="14214280" cy="14776848"/>
          </a:xfrm>
        </p:spPr>
        <p:txBody>
          <a:bodyPr/>
          <a:lstStyle>
            <a:lvl1pPr marL="0" indent="0">
              <a:buNone/>
              <a:defRPr sz="3000"/>
            </a:lvl1pPr>
            <a:lvl2pPr marL="968185" indent="0">
              <a:buNone/>
              <a:defRPr sz="2500"/>
            </a:lvl2pPr>
            <a:lvl3pPr marL="1936370" indent="0">
              <a:buNone/>
              <a:defRPr sz="2200"/>
            </a:lvl3pPr>
            <a:lvl4pPr marL="2904556" indent="0">
              <a:buNone/>
              <a:defRPr sz="1900"/>
            </a:lvl4pPr>
            <a:lvl5pPr marL="3872740" indent="0">
              <a:buNone/>
              <a:defRPr sz="1900"/>
            </a:lvl5pPr>
            <a:lvl6pPr marL="4840925" indent="0">
              <a:buNone/>
              <a:defRPr sz="1900"/>
            </a:lvl6pPr>
            <a:lvl7pPr marL="5809110" indent="0">
              <a:buNone/>
              <a:defRPr sz="1900"/>
            </a:lvl7pPr>
            <a:lvl8pPr marL="6777295" indent="0">
              <a:buNone/>
              <a:defRPr sz="1900"/>
            </a:lvl8pPr>
            <a:lvl9pPr marL="7745480" indent="0">
              <a:buNone/>
              <a:defRPr sz="1900"/>
            </a:lvl9pPr>
          </a:lstStyle>
          <a:p>
            <a:pPr lvl="0"/>
            <a:r>
              <a:rPr lang="ru-RU" smtClean="0"/>
              <a:t>Образец текста</a:t>
            </a:r>
          </a:p>
        </p:txBody>
      </p:sp>
      <p:sp>
        <p:nvSpPr>
          <p:cNvPr id="5" name="Дата 4"/>
          <p:cNvSpPr>
            <a:spLocks noGrp="1"/>
          </p:cNvSpPr>
          <p:nvPr>
            <p:ph type="dt" sz="half" idx="10"/>
          </p:nvPr>
        </p:nvSpPr>
        <p:spPr/>
        <p:txBody>
          <a:bodyPr/>
          <a:lstStyle/>
          <a:p>
            <a:fld id="{5C809F36-03D5-4A45-834B-1E164C0D17E6}" type="datetimeFigureOut">
              <a:rPr lang="ru-RU" smtClean="0"/>
              <a:t>11/04/17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3675631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68572" y="15121893"/>
            <a:ext cx="25923240" cy="1785224"/>
          </a:xfrm>
        </p:spPr>
        <p:txBody>
          <a:bodyPr anchor="b"/>
          <a:lstStyle>
            <a:lvl1pPr algn="l">
              <a:defRPr sz="4200" b="1"/>
            </a:lvl1pPr>
          </a:lstStyle>
          <a:p>
            <a:r>
              <a:rPr lang="ru-RU" smtClean="0"/>
              <a:t>Образец заголовка</a:t>
            </a:r>
            <a:endParaRPr lang="ru-RU"/>
          </a:p>
        </p:txBody>
      </p:sp>
      <p:sp>
        <p:nvSpPr>
          <p:cNvPr id="3" name="Рисунок 2"/>
          <p:cNvSpPr>
            <a:spLocks noGrp="1"/>
          </p:cNvSpPr>
          <p:nvPr>
            <p:ph type="pic" idx="1"/>
          </p:nvPr>
        </p:nvSpPr>
        <p:spPr>
          <a:xfrm>
            <a:off x="8468572" y="1930250"/>
            <a:ext cx="25923240" cy="12961620"/>
          </a:xfrm>
        </p:spPr>
        <p:txBody>
          <a:bodyPr/>
          <a:lstStyle>
            <a:lvl1pPr marL="0" indent="0">
              <a:buNone/>
              <a:defRPr sz="6700"/>
            </a:lvl1pPr>
            <a:lvl2pPr marL="968185" indent="0">
              <a:buNone/>
              <a:defRPr sz="5900"/>
            </a:lvl2pPr>
            <a:lvl3pPr marL="1936370" indent="0">
              <a:buNone/>
              <a:defRPr sz="5000"/>
            </a:lvl3pPr>
            <a:lvl4pPr marL="2904556" indent="0">
              <a:buNone/>
              <a:defRPr sz="4200"/>
            </a:lvl4pPr>
            <a:lvl5pPr marL="3872740" indent="0">
              <a:buNone/>
              <a:defRPr sz="4200"/>
            </a:lvl5pPr>
            <a:lvl6pPr marL="4840925" indent="0">
              <a:buNone/>
              <a:defRPr sz="4200"/>
            </a:lvl6pPr>
            <a:lvl7pPr marL="5809110" indent="0">
              <a:buNone/>
              <a:defRPr sz="4200"/>
            </a:lvl7pPr>
            <a:lvl8pPr marL="6777295" indent="0">
              <a:buNone/>
              <a:defRPr sz="4200"/>
            </a:lvl8pPr>
            <a:lvl9pPr marL="7745480" indent="0">
              <a:buNone/>
              <a:defRPr sz="4200"/>
            </a:lvl9pPr>
          </a:lstStyle>
          <a:p>
            <a:endParaRPr lang="ru-RU"/>
          </a:p>
        </p:txBody>
      </p:sp>
      <p:sp>
        <p:nvSpPr>
          <p:cNvPr id="4" name="Текст 3"/>
          <p:cNvSpPr>
            <a:spLocks noGrp="1"/>
          </p:cNvSpPr>
          <p:nvPr>
            <p:ph type="body" sz="half" idx="2"/>
          </p:nvPr>
        </p:nvSpPr>
        <p:spPr>
          <a:xfrm>
            <a:off x="8468572" y="16907127"/>
            <a:ext cx="25923240" cy="2535316"/>
          </a:xfrm>
        </p:spPr>
        <p:txBody>
          <a:bodyPr/>
          <a:lstStyle>
            <a:lvl1pPr marL="0" indent="0">
              <a:buNone/>
              <a:defRPr sz="3000"/>
            </a:lvl1pPr>
            <a:lvl2pPr marL="968185" indent="0">
              <a:buNone/>
              <a:defRPr sz="2500"/>
            </a:lvl2pPr>
            <a:lvl3pPr marL="1936370" indent="0">
              <a:buNone/>
              <a:defRPr sz="2200"/>
            </a:lvl3pPr>
            <a:lvl4pPr marL="2904556" indent="0">
              <a:buNone/>
              <a:defRPr sz="1900"/>
            </a:lvl4pPr>
            <a:lvl5pPr marL="3872740" indent="0">
              <a:buNone/>
              <a:defRPr sz="1900"/>
            </a:lvl5pPr>
            <a:lvl6pPr marL="4840925" indent="0">
              <a:buNone/>
              <a:defRPr sz="1900"/>
            </a:lvl6pPr>
            <a:lvl7pPr marL="5809110" indent="0">
              <a:buNone/>
              <a:defRPr sz="1900"/>
            </a:lvl7pPr>
            <a:lvl8pPr marL="6777295" indent="0">
              <a:buNone/>
              <a:defRPr sz="1900"/>
            </a:lvl8pPr>
            <a:lvl9pPr marL="7745480" indent="0">
              <a:buNone/>
              <a:defRPr sz="1900"/>
            </a:lvl9pPr>
          </a:lstStyle>
          <a:p>
            <a:pPr lvl="0"/>
            <a:r>
              <a:rPr lang="ru-RU" smtClean="0"/>
              <a:t>Образец текста</a:t>
            </a:r>
          </a:p>
        </p:txBody>
      </p:sp>
      <p:sp>
        <p:nvSpPr>
          <p:cNvPr id="5" name="Дата 4"/>
          <p:cNvSpPr>
            <a:spLocks noGrp="1"/>
          </p:cNvSpPr>
          <p:nvPr>
            <p:ph type="dt" sz="half" idx="10"/>
          </p:nvPr>
        </p:nvSpPr>
        <p:spPr/>
        <p:txBody>
          <a:bodyPr/>
          <a:lstStyle/>
          <a:p>
            <a:fld id="{5C809F36-03D5-4A45-834B-1E164C0D17E6}" type="datetimeFigureOut">
              <a:rPr lang="ru-RU" smtClean="0"/>
              <a:t>11/04/17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D4281E7-225F-4CAA-AB2B-FF3770E39B35}" type="slidenum">
              <a:rPr lang="ru-RU" smtClean="0"/>
              <a:t>‹#›</a:t>
            </a:fld>
            <a:endParaRPr lang="ru-RU"/>
          </a:p>
        </p:txBody>
      </p:sp>
    </p:spTree>
    <p:extLst>
      <p:ext uri="{BB962C8B-B14F-4D97-AF65-F5344CB8AC3E}">
        <p14:creationId xmlns:p14="http://schemas.microsoft.com/office/powerpoint/2010/main" val="210144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60274" y="865118"/>
            <a:ext cx="38884864" cy="3600452"/>
          </a:xfrm>
          <a:prstGeom prst="rect">
            <a:avLst/>
          </a:prstGeom>
        </p:spPr>
        <p:txBody>
          <a:bodyPr vert="horz" lIns="193637" tIns="96818" rIns="193637" bIns="96818"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2160274" y="5040633"/>
            <a:ext cx="38884864" cy="14256784"/>
          </a:xfrm>
          <a:prstGeom prst="rect">
            <a:avLst/>
          </a:prstGeom>
        </p:spPr>
        <p:txBody>
          <a:bodyPr vert="horz" lIns="193637" tIns="96818" rIns="193637" bIns="9681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2160266" y="20022504"/>
            <a:ext cx="10081264" cy="1150144"/>
          </a:xfrm>
          <a:prstGeom prst="rect">
            <a:avLst/>
          </a:prstGeom>
        </p:spPr>
        <p:txBody>
          <a:bodyPr vert="horz" lIns="193637" tIns="96818" rIns="193637" bIns="96818" rtlCol="0" anchor="ctr"/>
          <a:lstStyle>
            <a:lvl1pPr algn="l">
              <a:defRPr sz="2500">
                <a:solidFill>
                  <a:schemeClr val="tx1">
                    <a:tint val="75000"/>
                  </a:schemeClr>
                </a:solidFill>
              </a:defRPr>
            </a:lvl1pPr>
          </a:lstStyle>
          <a:p>
            <a:fld id="{5C809F36-03D5-4A45-834B-1E164C0D17E6}" type="datetimeFigureOut">
              <a:rPr lang="ru-RU" smtClean="0"/>
              <a:t>11/04/17</a:t>
            </a:fld>
            <a:endParaRPr lang="ru-RU"/>
          </a:p>
        </p:txBody>
      </p:sp>
      <p:sp>
        <p:nvSpPr>
          <p:cNvPr id="5" name="Нижний колонтитул 4"/>
          <p:cNvSpPr>
            <a:spLocks noGrp="1"/>
          </p:cNvSpPr>
          <p:nvPr>
            <p:ph type="ftr" sz="quarter" idx="3"/>
          </p:nvPr>
        </p:nvSpPr>
        <p:spPr>
          <a:xfrm>
            <a:off x="14761850" y="20022504"/>
            <a:ext cx="13681712" cy="1150144"/>
          </a:xfrm>
          <a:prstGeom prst="rect">
            <a:avLst/>
          </a:prstGeom>
        </p:spPr>
        <p:txBody>
          <a:bodyPr vert="horz" lIns="193637" tIns="96818" rIns="193637" bIns="96818" rtlCol="0" anchor="ctr"/>
          <a:lstStyle>
            <a:lvl1pPr algn="ctr">
              <a:defRPr sz="25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30963874" y="20022504"/>
            <a:ext cx="10081264" cy="1150144"/>
          </a:xfrm>
          <a:prstGeom prst="rect">
            <a:avLst/>
          </a:prstGeom>
        </p:spPr>
        <p:txBody>
          <a:bodyPr vert="horz" lIns="193637" tIns="96818" rIns="193637" bIns="96818" rtlCol="0" anchor="ctr"/>
          <a:lstStyle>
            <a:lvl1pPr algn="r">
              <a:defRPr sz="2500">
                <a:solidFill>
                  <a:schemeClr val="tx1">
                    <a:tint val="75000"/>
                  </a:schemeClr>
                </a:solidFill>
              </a:defRPr>
            </a:lvl1pPr>
          </a:lstStyle>
          <a:p>
            <a:fld id="{DD4281E7-225F-4CAA-AB2B-FF3770E39B35}" type="slidenum">
              <a:rPr lang="ru-RU" smtClean="0"/>
              <a:t>‹#›</a:t>
            </a:fld>
            <a:endParaRPr lang="ru-RU"/>
          </a:p>
        </p:txBody>
      </p:sp>
    </p:spTree>
    <p:extLst>
      <p:ext uri="{BB962C8B-B14F-4D97-AF65-F5344CB8AC3E}">
        <p14:creationId xmlns:p14="http://schemas.microsoft.com/office/powerpoint/2010/main" val="4077803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36370" rtl="0" eaLnBrk="1" latinLnBrk="0" hangingPunct="1">
        <a:spcBef>
          <a:spcPct val="0"/>
        </a:spcBef>
        <a:buNone/>
        <a:defRPr sz="9400" kern="1200">
          <a:solidFill>
            <a:schemeClr val="tx1"/>
          </a:solidFill>
          <a:latin typeface="+mj-lt"/>
          <a:ea typeface="+mj-ea"/>
          <a:cs typeface="+mj-cs"/>
        </a:defRPr>
      </a:lvl1pPr>
    </p:titleStyle>
    <p:bodyStyle>
      <a:lvl1pPr marL="726139" indent="-726139" algn="l" defTabSz="1936370" rtl="0" eaLnBrk="1" latinLnBrk="0" hangingPunct="1">
        <a:spcBef>
          <a:spcPct val="20000"/>
        </a:spcBef>
        <a:buFont typeface="Arial" panose="020B0604020202020204" pitchFamily="34" charset="0"/>
        <a:buChar char="•"/>
        <a:defRPr sz="6700" kern="1200">
          <a:solidFill>
            <a:schemeClr val="tx1"/>
          </a:solidFill>
          <a:latin typeface="+mn-lt"/>
          <a:ea typeface="+mn-ea"/>
          <a:cs typeface="+mn-cs"/>
        </a:defRPr>
      </a:lvl1pPr>
      <a:lvl2pPr marL="1573301" indent="-605116" algn="l" defTabSz="1936370" rtl="0" eaLnBrk="1" latinLnBrk="0" hangingPunct="1">
        <a:spcBef>
          <a:spcPct val="20000"/>
        </a:spcBef>
        <a:buFont typeface="Arial" panose="020B0604020202020204" pitchFamily="34" charset="0"/>
        <a:buChar char="–"/>
        <a:defRPr sz="5900" kern="1200">
          <a:solidFill>
            <a:schemeClr val="tx1"/>
          </a:solidFill>
          <a:latin typeface="+mn-lt"/>
          <a:ea typeface="+mn-ea"/>
          <a:cs typeface="+mn-cs"/>
        </a:defRPr>
      </a:lvl2pPr>
      <a:lvl3pPr marL="2420462" indent="-484092" algn="l" defTabSz="1936370" rtl="0" eaLnBrk="1" latinLnBrk="0" hangingPunct="1">
        <a:spcBef>
          <a:spcPct val="20000"/>
        </a:spcBef>
        <a:buFont typeface="Arial" panose="020B0604020202020204" pitchFamily="34" charset="0"/>
        <a:buChar char="•"/>
        <a:defRPr sz="5000" kern="1200">
          <a:solidFill>
            <a:schemeClr val="tx1"/>
          </a:solidFill>
          <a:latin typeface="+mn-lt"/>
          <a:ea typeface="+mn-ea"/>
          <a:cs typeface="+mn-cs"/>
        </a:defRPr>
      </a:lvl3pPr>
      <a:lvl4pPr marL="3388648" indent="-484092" algn="l" defTabSz="1936370" rtl="0" eaLnBrk="1" latinLnBrk="0" hangingPunct="1">
        <a:spcBef>
          <a:spcPct val="20000"/>
        </a:spcBef>
        <a:buFont typeface="Arial" panose="020B0604020202020204" pitchFamily="34" charset="0"/>
        <a:buChar char="–"/>
        <a:defRPr sz="4200" kern="1200">
          <a:solidFill>
            <a:schemeClr val="tx1"/>
          </a:solidFill>
          <a:latin typeface="+mn-lt"/>
          <a:ea typeface="+mn-ea"/>
          <a:cs typeface="+mn-cs"/>
        </a:defRPr>
      </a:lvl4pPr>
      <a:lvl5pPr marL="4356833" indent="-484092" algn="l" defTabSz="1936370" rtl="0" eaLnBrk="1" latinLnBrk="0" hangingPunct="1">
        <a:spcBef>
          <a:spcPct val="20000"/>
        </a:spcBef>
        <a:buFont typeface="Arial" panose="020B0604020202020204" pitchFamily="34" charset="0"/>
        <a:buChar char="»"/>
        <a:defRPr sz="4200" kern="1200">
          <a:solidFill>
            <a:schemeClr val="tx1"/>
          </a:solidFill>
          <a:latin typeface="+mn-lt"/>
          <a:ea typeface="+mn-ea"/>
          <a:cs typeface="+mn-cs"/>
        </a:defRPr>
      </a:lvl5pPr>
      <a:lvl6pPr marL="5325018" indent="-484092" algn="l" defTabSz="1936370" rtl="0" eaLnBrk="1" latinLnBrk="0" hangingPunct="1">
        <a:spcBef>
          <a:spcPct val="20000"/>
        </a:spcBef>
        <a:buFont typeface="Arial" panose="020B0604020202020204" pitchFamily="34" charset="0"/>
        <a:buChar char="•"/>
        <a:defRPr sz="4200" kern="1200">
          <a:solidFill>
            <a:schemeClr val="tx1"/>
          </a:solidFill>
          <a:latin typeface="+mn-lt"/>
          <a:ea typeface="+mn-ea"/>
          <a:cs typeface="+mn-cs"/>
        </a:defRPr>
      </a:lvl6pPr>
      <a:lvl7pPr marL="6293202" indent="-484092" algn="l" defTabSz="1936370" rtl="0" eaLnBrk="1" latinLnBrk="0" hangingPunct="1">
        <a:spcBef>
          <a:spcPct val="20000"/>
        </a:spcBef>
        <a:buFont typeface="Arial" panose="020B0604020202020204" pitchFamily="34" charset="0"/>
        <a:buChar char="•"/>
        <a:defRPr sz="4200" kern="1200">
          <a:solidFill>
            <a:schemeClr val="tx1"/>
          </a:solidFill>
          <a:latin typeface="+mn-lt"/>
          <a:ea typeface="+mn-ea"/>
          <a:cs typeface="+mn-cs"/>
        </a:defRPr>
      </a:lvl7pPr>
      <a:lvl8pPr marL="7261387" indent="-484092" algn="l" defTabSz="1936370" rtl="0" eaLnBrk="1" latinLnBrk="0" hangingPunct="1">
        <a:spcBef>
          <a:spcPct val="20000"/>
        </a:spcBef>
        <a:buFont typeface="Arial" panose="020B0604020202020204" pitchFamily="34" charset="0"/>
        <a:buChar char="•"/>
        <a:defRPr sz="4200" kern="1200">
          <a:solidFill>
            <a:schemeClr val="tx1"/>
          </a:solidFill>
          <a:latin typeface="+mn-lt"/>
          <a:ea typeface="+mn-ea"/>
          <a:cs typeface="+mn-cs"/>
        </a:defRPr>
      </a:lvl8pPr>
      <a:lvl9pPr marL="8229572" indent="-484092" algn="l" defTabSz="1936370" rtl="0" eaLnBrk="1" latinLnBrk="0" hangingPunct="1">
        <a:spcBef>
          <a:spcPct val="20000"/>
        </a:spcBef>
        <a:buFont typeface="Arial" panose="020B0604020202020204" pitchFamily="34" charset="0"/>
        <a:buChar char="•"/>
        <a:defRPr sz="4200" kern="1200">
          <a:solidFill>
            <a:schemeClr val="tx1"/>
          </a:solidFill>
          <a:latin typeface="+mn-lt"/>
          <a:ea typeface="+mn-ea"/>
          <a:cs typeface="+mn-cs"/>
        </a:defRPr>
      </a:lvl9pPr>
    </p:bodyStyle>
    <p:otherStyle>
      <a:defPPr>
        <a:defRPr lang="ru-RU"/>
      </a:defPPr>
      <a:lvl1pPr marL="0" algn="l" defTabSz="1936370" rtl="0" eaLnBrk="1" latinLnBrk="0" hangingPunct="1">
        <a:defRPr sz="3800" kern="1200">
          <a:solidFill>
            <a:schemeClr val="tx1"/>
          </a:solidFill>
          <a:latin typeface="+mn-lt"/>
          <a:ea typeface="+mn-ea"/>
          <a:cs typeface="+mn-cs"/>
        </a:defRPr>
      </a:lvl1pPr>
      <a:lvl2pPr marL="968185" algn="l" defTabSz="1936370" rtl="0" eaLnBrk="1" latinLnBrk="0" hangingPunct="1">
        <a:defRPr sz="3800" kern="1200">
          <a:solidFill>
            <a:schemeClr val="tx1"/>
          </a:solidFill>
          <a:latin typeface="+mn-lt"/>
          <a:ea typeface="+mn-ea"/>
          <a:cs typeface="+mn-cs"/>
        </a:defRPr>
      </a:lvl2pPr>
      <a:lvl3pPr marL="1936370" algn="l" defTabSz="1936370" rtl="0" eaLnBrk="1" latinLnBrk="0" hangingPunct="1">
        <a:defRPr sz="3800" kern="1200">
          <a:solidFill>
            <a:schemeClr val="tx1"/>
          </a:solidFill>
          <a:latin typeface="+mn-lt"/>
          <a:ea typeface="+mn-ea"/>
          <a:cs typeface="+mn-cs"/>
        </a:defRPr>
      </a:lvl3pPr>
      <a:lvl4pPr marL="2904556" algn="l" defTabSz="1936370" rtl="0" eaLnBrk="1" latinLnBrk="0" hangingPunct="1">
        <a:defRPr sz="3800" kern="1200">
          <a:solidFill>
            <a:schemeClr val="tx1"/>
          </a:solidFill>
          <a:latin typeface="+mn-lt"/>
          <a:ea typeface="+mn-ea"/>
          <a:cs typeface="+mn-cs"/>
        </a:defRPr>
      </a:lvl4pPr>
      <a:lvl5pPr marL="3872740" algn="l" defTabSz="1936370" rtl="0" eaLnBrk="1" latinLnBrk="0" hangingPunct="1">
        <a:defRPr sz="3800" kern="1200">
          <a:solidFill>
            <a:schemeClr val="tx1"/>
          </a:solidFill>
          <a:latin typeface="+mn-lt"/>
          <a:ea typeface="+mn-ea"/>
          <a:cs typeface="+mn-cs"/>
        </a:defRPr>
      </a:lvl5pPr>
      <a:lvl6pPr marL="4840925" algn="l" defTabSz="1936370" rtl="0" eaLnBrk="1" latinLnBrk="0" hangingPunct="1">
        <a:defRPr sz="3800" kern="1200">
          <a:solidFill>
            <a:schemeClr val="tx1"/>
          </a:solidFill>
          <a:latin typeface="+mn-lt"/>
          <a:ea typeface="+mn-ea"/>
          <a:cs typeface="+mn-cs"/>
        </a:defRPr>
      </a:lvl6pPr>
      <a:lvl7pPr marL="5809110" algn="l" defTabSz="1936370" rtl="0" eaLnBrk="1" latinLnBrk="0" hangingPunct="1">
        <a:defRPr sz="3800" kern="1200">
          <a:solidFill>
            <a:schemeClr val="tx1"/>
          </a:solidFill>
          <a:latin typeface="+mn-lt"/>
          <a:ea typeface="+mn-ea"/>
          <a:cs typeface="+mn-cs"/>
        </a:defRPr>
      </a:lvl7pPr>
      <a:lvl8pPr marL="6777295" algn="l" defTabSz="1936370" rtl="0" eaLnBrk="1" latinLnBrk="0" hangingPunct="1">
        <a:defRPr sz="3800" kern="1200">
          <a:solidFill>
            <a:schemeClr val="tx1"/>
          </a:solidFill>
          <a:latin typeface="+mn-lt"/>
          <a:ea typeface="+mn-ea"/>
          <a:cs typeface="+mn-cs"/>
        </a:defRPr>
      </a:lvl8pPr>
      <a:lvl9pPr marL="7745480" algn="l" defTabSz="1936370"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00010" y="368318"/>
            <a:ext cx="26354928" cy="1323439"/>
          </a:xfrm>
          <a:prstGeom prst="rect">
            <a:avLst/>
          </a:prstGeom>
          <a:noFill/>
        </p:spPr>
        <p:txBody>
          <a:bodyPr wrap="square" rtlCol="0">
            <a:spAutoFit/>
          </a:bodyPr>
          <a:lstStyle/>
          <a:p>
            <a:r>
              <a:rPr lang="en-US" sz="8000" b="1" dirty="0" smtClean="0"/>
              <a:t>Estimate of the burden of serious fungal diseases in Belarus</a:t>
            </a:r>
            <a:endParaRPr lang="ru-RU" sz="8000" b="1" dirty="0"/>
          </a:p>
        </p:txBody>
      </p:sp>
      <p:pic>
        <p:nvPicPr>
          <p:cNvPr id="5" name="Рисунок 4" descr="Картинки по запросу aspergillu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140204" y="504596"/>
            <a:ext cx="7309170" cy="4056158"/>
          </a:xfrm>
          <a:prstGeom prst="rect">
            <a:avLst/>
          </a:prstGeom>
          <a:noFill/>
          <a:ln>
            <a:noFill/>
          </a:ln>
        </p:spPr>
      </p:pic>
      <p:pic>
        <p:nvPicPr>
          <p:cNvPr id="1026" name="Picture 2" descr="Картинки по запросу aspergill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2425" y="359040"/>
            <a:ext cx="3118347" cy="311834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958960" y="1559200"/>
            <a:ext cx="17209912" cy="677108"/>
          </a:xfrm>
          <a:prstGeom prst="rect">
            <a:avLst/>
          </a:prstGeom>
          <a:noFill/>
        </p:spPr>
        <p:txBody>
          <a:bodyPr wrap="square" rtlCol="0">
            <a:spAutoFit/>
          </a:bodyPr>
          <a:lstStyle/>
          <a:p>
            <a:r>
              <a:rPr lang="en-US" b="1" dirty="0" err="1"/>
              <a:t>Alena</a:t>
            </a:r>
            <a:r>
              <a:rPr lang="en-US" b="1" dirty="0"/>
              <a:t> Skrahina</a:t>
            </a:r>
            <a:r>
              <a:rPr lang="en-US" b="1" baseline="30000" dirty="0"/>
              <a:t>1</a:t>
            </a:r>
            <a:r>
              <a:rPr lang="en-US" b="1" dirty="0"/>
              <a:t>, David W. Denning</a:t>
            </a:r>
            <a:r>
              <a:rPr lang="en-US" b="1" baseline="30000" dirty="0"/>
              <a:t>2</a:t>
            </a:r>
            <a:r>
              <a:rPr lang="en-US" b="1" dirty="0"/>
              <a:t>, </a:t>
            </a:r>
            <a:r>
              <a:rPr lang="en-US" b="1" dirty="0" err="1"/>
              <a:t>Henadz</a:t>
            </a:r>
            <a:r>
              <a:rPr lang="en-US" b="1" dirty="0"/>
              <a:t> Hurevich</a:t>
            </a:r>
            <a:r>
              <a:rPr lang="en-US" b="1" baseline="30000" dirty="0"/>
              <a:t>1</a:t>
            </a:r>
            <a:r>
              <a:rPr lang="en-US" b="1" dirty="0"/>
              <a:t>, Natalia Yatskevich</a:t>
            </a:r>
            <a:r>
              <a:rPr lang="en-US" b="1" baseline="30000" dirty="0"/>
              <a:t>1</a:t>
            </a:r>
            <a:endParaRPr lang="ru-RU" b="1" dirty="0"/>
          </a:p>
        </p:txBody>
      </p:sp>
      <p:sp>
        <p:nvSpPr>
          <p:cNvPr id="8" name="TextBox 7"/>
          <p:cNvSpPr txBox="1"/>
          <p:nvPr/>
        </p:nvSpPr>
        <p:spPr>
          <a:xfrm>
            <a:off x="6400509" y="2236308"/>
            <a:ext cx="26930992" cy="1261884"/>
          </a:xfrm>
          <a:prstGeom prst="rect">
            <a:avLst/>
          </a:prstGeom>
          <a:noFill/>
        </p:spPr>
        <p:txBody>
          <a:bodyPr wrap="square" rtlCol="0">
            <a:spAutoFit/>
          </a:bodyPr>
          <a:lstStyle/>
          <a:p>
            <a:r>
              <a:rPr lang="en-US" dirty="0" smtClean="0"/>
              <a:t>1. The Republican Research and Practical Centre for Pulmonology and TB, Minsk Belarus</a:t>
            </a:r>
          </a:p>
          <a:p>
            <a:r>
              <a:rPr lang="en-US" dirty="0" smtClean="0"/>
              <a:t>2. The University of Manchester and The National </a:t>
            </a:r>
            <a:r>
              <a:rPr lang="en-US" dirty="0" err="1" smtClean="0"/>
              <a:t>Aspergillosis</a:t>
            </a:r>
            <a:r>
              <a:rPr lang="en-US" dirty="0" smtClean="0"/>
              <a:t> Centre in association with the LIFE program </a:t>
            </a:r>
            <a:r>
              <a:rPr lang="en-US" dirty="0" smtClean="0">
                <a:solidFill>
                  <a:srgbClr val="0070C0"/>
                </a:solidFill>
              </a:rPr>
              <a:t>www.LIFE-Worldwide.org</a:t>
            </a:r>
            <a:endParaRPr lang="en-US" dirty="0">
              <a:solidFill>
                <a:srgbClr val="0070C0"/>
              </a:solidFill>
            </a:endParaRPr>
          </a:p>
        </p:txBody>
      </p:sp>
      <p:sp>
        <p:nvSpPr>
          <p:cNvPr id="9" name="TextBox 8"/>
          <p:cNvSpPr txBox="1"/>
          <p:nvPr/>
        </p:nvSpPr>
        <p:spPr>
          <a:xfrm>
            <a:off x="1090425" y="3960590"/>
            <a:ext cx="12075340" cy="7109639"/>
          </a:xfrm>
          <a:prstGeom prst="rect">
            <a:avLst/>
          </a:prstGeom>
          <a:noFill/>
        </p:spPr>
        <p:txBody>
          <a:bodyPr wrap="square" rtlCol="0">
            <a:spAutoFit/>
          </a:bodyPr>
          <a:lstStyle/>
          <a:p>
            <a:pPr algn="just"/>
            <a:r>
              <a:rPr lang="en-US" sz="2400" b="1" dirty="0" smtClean="0"/>
              <a:t>Introduction</a:t>
            </a:r>
          </a:p>
          <a:p>
            <a:pPr algn="just"/>
            <a:r>
              <a:rPr lang="en-US" sz="2400" dirty="0" smtClean="0"/>
              <a:t>Fungal infections make a major contribution to human morbidity and mortality, as well as being the predominant pathogens of plants and contributing to more species extinctions than any other microorganism (Fisher et al.</a:t>
            </a:r>
            <a:r>
              <a:rPr lang="en-US" sz="2400" baseline="30000" dirty="0" smtClean="0"/>
              <a:t>1</a:t>
            </a:r>
            <a:r>
              <a:rPr lang="en-US" sz="2400" dirty="0" smtClean="0"/>
              <a:t> cited by Brown et al.</a:t>
            </a:r>
            <a:r>
              <a:rPr lang="en-US" sz="2400" baseline="30000" dirty="0" smtClean="0"/>
              <a:t>2</a:t>
            </a:r>
            <a:r>
              <a:rPr lang="en-US" sz="2400" dirty="0" smtClean="0"/>
              <a:t>). However, the impact of these diseases on human health is not widely appreciated.</a:t>
            </a:r>
            <a:r>
              <a:rPr lang="en-US" sz="2400" baseline="30000" dirty="0" smtClean="0"/>
              <a:t>2</a:t>
            </a:r>
          </a:p>
          <a:p>
            <a:pPr algn="just"/>
            <a:r>
              <a:rPr lang="en-US" sz="2400" dirty="0" smtClean="0"/>
              <a:t>Invasive fungal diseases are associated with very high mortality rates. For example, the crude mortality rate of Candida bloodstream infections is 47–55%, which is higher than the mortality rate of the most merciless viral or bacterial sepsis.</a:t>
            </a:r>
            <a:r>
              <a:rPr lang="en-US" sz="2400" baseline="30000" dirty="0" smtClean="0"/>
              <a:t>3</a:t>
            </a:r>
            <a:r>
              <a:rPr lang="en-US" sz="2400" dirty="0" smtClean="0"/>
              <a:t>  Untreated invasive </a:t>
            </a:r>
            <a:r>
              <a:rPr lang="en-US" sz="2400" dirty="0" err="1" smtClean="0"/>
              <a:t>aspergillosis</a:t>
            </a:r>
            <a:r>
              <a:rPr lang="en-US" sz="2400" dirty="0" smtClean="0"/>
              <a:t>, Pneumocystis pneumonia and </a:t>
            </a:r>
            <a:r>
              <a:rPr lang="en-US" sz="2400" dirty="0" err="1" smtClean="0"/>
              <a:t>cryptococcal</a:t>
            </a:r>
            <a:r>
              <a:rPr lang="en-US" sz="2400" dirty="0" smtClean="0"/>
              <a:t> meningitis are uniformly fatal. Over one million people every year die from fungal infections, and maybe as many as two million, as many or more than those dying from tuberculosis or malaria.</a:t>
            </a:r>
            <a:r>
              <a:rPr lang="en-US" sz="2400" baseline="30000" dirty="0" smtClean="0"/>
              <a:t>2</a:t>
            </a:r>
            <a:r>
              <a:rPr lang="en-US" sz="2400" dirty="0" smtClean="0"/>
              <a:t> The current incidence of invasive fungal diseases is a consequence of significant growth of number of </a:t>
            </a:r>
            <a:r>
              <a:rPr lang="en-US" sz="2400" dirty="0" err="1" smtClean="0"/>
              <a:t>immunocompromised</a:t>
            </a:r>
            <a:r>
              <a:rPr lang="en-US" sz="2400" dirty="0" smtClean="0"/>
              <a:t> patients in recent decades. This is caused by significant burdens of  immunosuppressive conditions such as HIV infection, cancer chemotherapy, autoimmune disorders, numerous targeted monoclonal antibody therapies affecting immune responses, prolonged stay in ICU and increasing number of transplant patients.</a:t>
            </a:r>
            <a:r>
              <a:rPr lang="en-US" sz="2400" baseline="30000" dirty="0" smtClean="0"/>
              <a:t>4–6</a:t>
            </a:r>
            <a:r>
              <a:rPr lang="en-US" sz="2400" dirty="0" smtClean="0"/>
              <a:t> This work aims to estimate serious fungal infection burdens in </a:t>
            </a:r>
            <a:r>
              <a:rPr lang="en-US" sz="2400" dirty="0" err="1" smtClean="0"/>
              <a:t>Bearus</a:t>
            </a:r>
            <a:r>
              <a:rPr lang="en-US" sz="2400" dirty="0" smtClean="0"/>
              <a:t>. No estimate of fungal infection burden has been made previously for Belarus. Such work is crucial to inform healthcare and research funding agencies and to </a:t>
            </a:r>
            <a:r>
              <a:rPr lang="en-US" sz="2400" dirty="0" err="1" smtClean="0"/>
              <a:t>prioritise</a:t>
            </a:r>
            <a:r>
              <a:rPr lang="en-US" sz="2400" dirty="0" smtClean="0"/>
              <a:t> funds to diagnose and treat fungal infections.</a:t>
            </a:r>
            <a:endParaRPr lang="en-US" sz="2400" dirty="0"/>
          </a:p>
        </p:txBody>
      </p:sp>
      <p:sp>
        <p:nvSpPr>
          <p:cNvPr id="10" name="TextBox 9"/>
          <p:cNvSpPr txBox="1"/>
          <p:nvPr/>
        </p:nvSpPr>
        <p:spPr>
          <a:xfrm>
            <a:off x="1139287" y="11069063"/>
            <a:ext cx="12124203" cy="1938992"/>
          </a:xfrm>
          <a:prstGeom prst="rect">
            <a:avLst/>
          </a:prstGeom>
          <a:noFill/>
        </p:spPr>
        <p:txBody>
          <a:bodyPr wrap="square" rtlCol="0">
            <a:spAutoFit/>
          </a:bodyPr>
          <a:lstStyle/>
          <a:p>
            <a:r>
              <a:rPr lang="en-US" sz="2400" b="1" dirty="0"/>
              <a:t>Rationale and purpose of the study</a:t>
            </a:r>
          </a:p>
          <a:p>
            <a:pPr algn="just"/>
            <a:r>
              <a:rPr lang="en-US" sz="2400" dirty="0"/>
              <a:t>Invasive fungal infection diagnosis is rare in Belarus as the tools are unavailable in most </a:t>
            </a:r>
            <a:r>
              <a:rPr lang="en-US" sz="2400" dirty="0" err="1"/>
              <a:t>centres</a:t>
            </a:r>
            <a:r>
              <a:rPr lang="en-US" sz="2400" dirty="0"/>
              <a:t> and no data is collected. The burden of HIV and respiratory disease is high, notably tuberculosis TB, chronic obstructive pulmonary disease (COPD) and asthma. Here we estimate the burden of serious fungal infections in Belarus for the first time.</a:t>
            </a: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6436" y="13940807"/>
            <a:ext cx="4924543" cy="382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45016" y="13848432"/>
            <a:ext cx="5881611" cy="384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5" name="Таблица 14"/>
          <p:cNvGraphicFramePr>
            <a:graphicFrameLocks noGrp="1"/>
          </p:cNvGraphicFramePr>
          <p:nvPr>
            <p:extLst>
              <p:ext uri="{D42A27DB-BD31-4B8C-83A1-F6EECF244321}">
                <p14:modId xmlns:p14="http://schemas.microsoft.com/office/powerpoint/2010/main" val="2783325256"/>
              </p:ext>
            </p:extLst>
          </p:nvPr>
        </p:nvGraphicFramePr>
        <p:xfrm>
          <a:off x="1102425" y="18965532"/>
          <a:ext cx="12124201" cy="1828800"/>
        </p:xfrm>
        <a:graphic>
          <a:graphicData uri="http://schemas.openxmlformats.org/drawingml/2006/table">
            <a:tbl>
              <a:tblPr firstRow="1" firstCol="1" bandRow="1">
                <a:tableStyleId>{5C22544A-7EE6-4342-B048-85BDC9FD1C3A}</a:tableStyleId>
              </a:tblPr>
              <a:tblGrid>
                <a:gridCol w="6386707"/>
                <a:gridCol w="5737494"/>
              </a:tblGrid>
              <a:tr h="345708">
                <a:tc>
                  <a:txBody>
                    <a:bodyPr/>
                    <a:lstStyle/>
                    <a:p>
                      <a:pPr>
                        <a:lnSpc>
                          <a:spcPts val="2880"/>
                        </a:lnSpc>
                        <a:spcAft>
                          <a:spcPts val="0"/>
                        </a:spcAft>
                      </a:pPr>
                      <a:r>
                        <a:rPr lang="ru-RU" sz="2400" b="1" dirty="0" err="1">
                          <a:effectLst/>
                        </a:rPr>
                        <a:t>Region</a:t>
                      </a:r>
                      <a:endParaRPr lang="ru-RU" sz="2400" b="1" dirty="0">
                        <a:effectLst/>
                        <a:latin typeface="Georgia"/>
                        <a:ea typeface="Calibri"/>
                        <a:cs typeface="Arial"/>
                      </a:endParaRPr>
                    </a:p>
                  </a:txBody>
                  <a:tcPr marL="68580" marR="68580" marT="0" marB="0" anchor="ctr"/>
                </a:tc>
                <a:tc>
                  <a:txBody>
                    <a:bodyPr/>
                    <a:lstStyle/>
                    <a:p>
                      <a:pPr algn="l">
                        <a:lnSpc>
                          <a:spcPts val="2880"/>
                        </a:lnSpc>
                        <a:spcAft>
                          <a:spcPts val="0"/>
                        </a:spcAft>
                      </a:pPr>
                      <a:r>
                        <a:rPr lang="ru-RU" sz="2400" b="1" dirty="0" err="1">
                          <a:effectLst/>
                        </a:rPr>
                        <a:t>Eastern</a:t>
                      </a:r>
                      <a:r>
                        <a:rPr lang="ru-RU" sz="2400" b="1" dirty="0">
                          <a:effectLst/>
                        </a:rPr>
                        <a:t> </a:t>
                      </a:r>
                      <a:r>
                        <a:rPr lang="ru-RU" sz="2400" b="1" dirty="0" err="1">
                          <a:effectLst/>
                        </a:rPr>
                        <a:t>Europe</a:t>
                      </a:r>
                      <a:endParaRPr lang="ru-RU" sz="2400" b="1" dirty="0">
                        <a:effectLst/>
                        <a:latin typeface="Georgia"/>
                        <a:ea typeface="Calibri"/>
                        <a:cs typeface="Arial"/>
                      </a:endParaRPr>
                    </a:p>
                  </a:txBody>
                  <a:tcPr marL="68580" marR="68580" marT="0" marB="0" anchor="ctr"/>
                </a:tc>
              </a:tr>
              <a:tr h="345708">
                <a:tc>
                  <a:txBody>
                    <a:bodyPr/>
                    <a:lstStyle/>
                    <a:p>
                      <a:pPr>
                        <a:lnSpc>
                          <a:spcPts val="2880"/>
                        </a:lnSpc>
                        <a:spcAft>
                          <a:spcPts val="0"/>
                        </a:spcAft>
                      </a:pPr>
                      <a:r>
                        <a:rPr lang="ru-RU" sz="2400" dirty="0" err="1">
                          <a:effectLst/>
                        </a:rPr>
                        <a:t>Surface</a:t>
                      </a:r>
                      <a:r>
                        <a:rPr lang="ru-RU" sz="2400" dirty="0">
                          <a:effectLst/>
                        </a:rPr>
                        <a:t> </a:t>
                      </a:r>
                      <a:r>
                        <a:rPr lang="ru-RU" sz="2400" dirty="0" err="1">
                          <a:effectLst/>
                        </a:rPr>
                        <a:t>area</a:t>
                      </a:r>
                      <a:r>
                        <a:rPr lang="ru-RU" sz="2400" dirty="0">
                          <a:effectLst/>
                        </a:rPr>
                        <a:t> (</a:t>
                      </a:r>
                      <a:r>
                        <a:rPr lang="ru-RU" sz="2400" dirty="0" err="1">
                          <a:effectLst/>
                        </a:rPr>
                        <a:t>sq</a:t>
                      </a:r>
                      <a:r>
                        <a:rPr lang="ru-RU" sz="2400" dirty="0">
                          <a:effectLst/>
                        </a:rPr>
                        <a:t> </a:t>
                      </a:r>
                      <a:r>
                        <a:rPr lang="ru-RU" sz="2400" dirty="0" err="1">
                          <a:effectLst/>
                        </a:rPr>
                        <a:t>km</a:t>
                      </a:r>
                      <a:r>
                        <a:rPr lang="ru-RU" sz="2400" dirty="0">
                          <a:effectLst/>
                        </a:rPr>
                        <a:t>)</a:t>
                      </a:r>
                      <a:endParaRPr lang="ru-RU" sz="2400" b="1" dirty="0">
                        <a:effectLst/>
                        <a:latin typeface="Georgia"/>
                        <a:ea typeface="Calibri"/>
                        <a:cs typeface="Arial"/>
                      </a:endParaRPr>
                    </a:p>
                  </a:txBody>
                  <a:tcPr marL="68580" marR="68580" marT="0" marB="0" anchor="ctr"/>
                </a:tc>
                <a:tc>
                  <a:txBody>
                    <a:bodyPr/>
                    <a:lstStyle/>
                    <a:p>
                      <a:pPr algn="l">
                        <a:lnSpc>
                          <a:spcPts val="2880"/>
                        </a:lnSpc>
                        <a:spcAft>
                          <a:spcPts val="0"/>
                        </a:spcAft>
                      </a:pPr>
                      <a:r>
                        <a:rPr lang="ru-RU" sz="2400" b="1" dirty="0">
                          <a:effectLst/>
                        </a:rPr>
                        <a:t>207600</a:t>
                      </a:r>
                      <a:endParaRPr lang="ru-RU" sz="2400" b="1" dirty="0">
                        <a:effectLst/>
                        <a:latin typeface="Georgia"/>
                        <a:ea typeface="Calibri"/>
                        <a:cs typeface="Arial"/>
                      </a:endParaRPr>
                    </a:p>
                  </a:txBody>
                  <a:tcPr marL="68580" marR="68580" marT="0" marB="0" anchor="ctr"/>
                </a:tc>
              </a:tr>
              <a:tr h="345708">
                <a:tc>
                  <a:txBody>
                    <a:bodyPr/>
                    <a:lstStyle/>
                    <a:p>
                      <a:pPr>
                        <a:lnSpc>
                          <a:spcPts val="2880"/>
                        </a:lnSpc>
                        <a:spcAft>
                          <a:spcPts val="0"/>
                        </a:spcAft>
                      </a:pPr>
                      <a:r>
                        <a:rPr lang="ru-RU" sz="2400" dirty="0" err="1">
                          <a:effectLst/>
                        </a:rPr>
                        <a:t>Population</a:t>
                      </a:r>
                      <a:r>
                        <a:rPr lang="ru-RU" sz="2400" dirty="0">
                          <a:effectLst/>
                        </a:rPr>
                        <a:t> (</a:t>
                      </a:r>
                      <a:r>
                        <a:rPr lang="ru-RU" sz="2400" dirty="0" err="1">
                          <a:effectLst/>
                        </a:rPr>
                        <a:t>proj</a:t>
                      </a:r>
                      <a:r>
                        <a:rPr lang="ru-RU" sz="2400" dirty="0">
                          <a:effectLst/>
                        </a:rPr>
                        <a:t>., 000)</a:t>
                      </a:r>
                      <a:endParaRPr lang="ru-RU" sz="2400" b="1" dirty="0">
                        <a:effectLst/>
                        <a:latin typeface="Georgia"/>
                        <a:ea typeface="Calibri"/>
                        <a:cs typeface="Arial"/>
                      </a:endParaRPr>
                    </a:p>
                  </a:txBody>
                  <a:tcPr marL="68580" marR="68580" marT="0" marB="0" anchor="ctr"/>
                </a:tc>
                <a:tc>
                  <a:txBody>
                    <a:bodyPr/>
                    <a:lstStyle/>
                    <a:p>
                      <a:pPr algn="l">
                        <a:lnSpc>
                          <a:spcPts val="2880"/>
                        </a:lnSpc>
                        <a:spcAft>
                          <a:spcPts val="0"/>
                        </a:spcAft>
                      </a:pPr>
                      <a:r>
                        <a:rPr lang="ru-RU" sz="2400" b="1" dirty="0">
                          <a:effectLst/>
                        </a:rPr>
                        <a:t>9 </a:t>
                      </a:r>
                      <a:r>
                        <a:rPr lang="en-US" sz="2400" b="1" dirty="0" smtClean="0">
                          <a:effectLst/>
                        </a:rPr>
                        <a:t>570 </a:t>
                      </a:r>
                      <a:r>
                        <a:rPr lang="en-US" sz="2400" b="1" dirty="0">
                          <a:effectLst/>
                        </a:rPr>
                        <a:t>(2016)</a:t>
                      </a:r>
                      <a:endParaRPr lang="ru-RU" sz="2400" b="1" dirty="0">
                        <a:effectLst/>
                        <a:latin typeface="Georgia"/>
                        <a:ea typeface="Calibri"/>
                        <a:cs typeface="Arial"/>
                      </a:endParaRPr>
                    </a:p>
                  </a:txBody>
                  <a:tcPr marL="68580" marR="68580" marT="0" marB="0" anchor="ctr"/>
                </a:tc>
              </a:tr>
              <a:tr h="345708">
                <a:tc>
                  <a:txBody>
                    <a:bodyPr/>
                    <a:lstStyle/>
                    <a:p>
                      <a:pPr>
                        <a:lnSpc>
                          <a:spcPts val="2880"/>
                        </a:lnSpc>
                        <a:spcAft>
                          <a:spcPts val="0"/>
                        </a:spcAft>
                      </a:pPr>
                      <a:r>
                        <a:rPr lang="en-US" sz="2400" dirty="0">
                          <a:effectLst/>
                        </a:rPr>
                        <a:t>Pop. density (per </a:t>
                      </a:r>
                      <a:r>
                        <a:rPr lang="en-US" sz="2400" dirty="0" err="1">
                          <a:effectLst/>
                        </a:rPr>
                        <a:t>sq</a:t>
                      </a:r>
                      <a:r>
                        <a:rPr lang="en-US" sz="2400" dirty="0">
                          <a:effectLst/>
                        </a:rPr>
                        <a:t> km)</a:t>
                      </a:r>
                      <a:endParaRPr lang="ru-RU" sz="2400" b="1" dirty="0">
                        <a:effectLst/>
                        <a:latin typeface="Georgia"/>
                        <a:ea typeface="Calibri"/>
                        <a:cs typeface="Arial"/>
                      </a:endParaRPr>
                    </a:p>
                  </a:txBody>
                  <a:tcPr marL="68580" marR="68580" marT="0" marB="0" anchor="ctr"/>
                </a:tc>
                <a:tc>
                  <a:txBody>
                    <a:bodyPr/>
                    <a:lstStyle/>
                    <a:p>
                      <a:pPr algn="l">
                        <a:lnSpc>
                          <a:spcPts val="2880"/>
                        </a:lnSpc>
                        <a:spcAft>
                          <a:spcPts val="0"/>
                        </a:spcAft>
                      </a:pPr>
                      <a:r>
                        <a:rPr lang="ru-RU" sz="2400" b="1" dirty="0">
                          <a:effectLst/>
                        </a:rPr>
                        <a:t>46.7</a:t>
                      </a:r>
                      <a:r>
                        <a:rPr lang="en-US" sz="2400" b="1" dirty="0">
                          <a:effectLst/>
                        </a:rPr>
                        <a:t> (2016)</a:t>
                      </a:r>
                      <a:endParaRPr lang="ru-RU" sz="2400" b="1" dirty="0">
                        <a:effectLst/>
                        <a:latin typeface="Georgia"/>
                        <a:ea typeface="Calibri"/>
                        <a:cs typeface="Arial"/>
                      </a:endParaRPr>
                    </a:p>
                  </a:txBody>
                  <a:tcPr marL="68580" marR="68580" marT="0" marB="0" anchor="ctr"/>
                </a:tc>
              </a:tr>
              <a:tr h="345708">
                <a:tc>
                  <a:txBody>
                    <a:bodyPr/>
                    <a:lstStyle/>
                    <a:p>
                      <a:pPr>
                        <a:lnSpc>
                          <a:spcPts val="2880"/>
                        </a:lnSpc>
                        <a:spcAft>
                          <a:spcPts val="0"/>
                        </a:spcAft>
                      </a:pPr>
                      <a:r>
                        <a:rPr lang="ru-RU" sz="2400" dirty="0" err="1">
                          <a:effectLst/>
                        </a:rPr>
                        <a:t>Capital</a:t>
                      </a:r>
                      <a:r>
                        <a:rPr lang="ru-RU" sz="2400" dirty="0">
                          <a:effectLst/>
                        </a:rPr>
                        <a:t> </a:t>
                      </a:r>
                      <a:r>
                        <a:rPr lang="ru-RU" sz="2400" dirty="0" err="1">
                          <a:effectLst/>
                        </a:rPr>
                        <a:t>city</a:t>
                      </a:r>
                      <a:endParaRPr lang="ru-RU" sz="2400" b="1" dirty="0">
                        <a:effectLst/>
                        <a:latin typeface="Georgia"/>
                        <a:ea typeface="Calibri"/>
                        <a:cs typeface="Arial"/>
                      </a:endParaRPr>
                    </a:p>
                  </a:txBody>
                  <a:tcPr marL="68580" marR="68580" marT="0" marB="0" anchor="ctr"/>
                </a:tc>
                <a:tc>
                  <a:txBody>
                    <a:bodyPr/>
                    <a:lstStyle/>
                    <a:p>
                      <a:pPr algn="l">
                        <a:lnSpc>
                          <a:spcPts val="2880"/>
                        </a:lnSpc>
                        <a:spcAft>
                          <a:spcPts val="0"/>
                        </a:spcAft>
                      </a:pPr>
                      <a:r>
                        <a:rPr lang="ru-RU" sz="2400" b="1" dirty="0" err="1">
                          <a:effectLst/>
                        </a:rPr>
                        <a:t>Minsk</a:t>
                      </a:r>
                      <a:endParaRPr lang="ru-RU" sz="2400" b="1" dirty="0">
                        <a:effectLst/>
                        <a:latin typeface="Georgia"/>
                        <a:ea typeface="Calibri"/>
                        <a:cs typeface="Arial"/>
                      </a:endParaRPr>
                    </a:p>
                  </a:txBody>
                  <a:tcPr marL="68580" marR="68580" marT="0" marB="0" anchor="ctr"/>
                </a:tc>
              </a:tr>
            </a:tbl>
          </a:graphicData>
        </a:graphic>
      </p:graphicFrame>
      <p:graphicFrame>
        <p:nvGraphicFramePr>
          <p:cNvPr id="11" name="Таблица 10"/>
          <p:cNvGraphicFramePr>
            <a:graphicFrameLocks noGrp="1"/>
          </p:cNvGraphicFramePr>
          <p:nvPr>
            <p:extLst>
              <p:ext uri="{D42A27DB-BD31-4B8C-83A1-F6EECF244321}">
                <p14:modId xmlns:p14="http://schemas.microsoft.com/office/powerpoint/2010/main" val="907427846"/>
              </p:ext>
            </p:extLst>
          </p:nvPr>
        </p:nvGraphicFramePr>
        <p:xfrm>
          <a:off x="13945459" y="5838026"/>
          <a:ext cx="14492201" cy="9095724"/>
        </p:xfrm>
        <a:graphic>
          <a:graphicData uri="http://schemas.openxmlformats.org/drawingml/2006/table">
            <a:tbl>
              <a:tblPr firstRow="1" firstCol="1" bandRow="1">
                <a:tableStyleId>{5C22544A-7EE6-4342-B048-85BDC9FD1C3A}</a:tableStyleId>
              </a:tblPr>
              <a:tblGrid>
                <a:gridCol w="3424851"/>
                <a:gridCol w="11067350"/>
              </a:tblGrid>
              <a:tr h="498155">
                <a:tc>
                  <a:txBody>
                    <a:bodyPr/>
                    <a:lstStyle/>
                    <a:p>
                      <a:pPr>
                        <a:lnSpc>
                          <a:spcPts val="2700"/>
                        </a:lnSpc>
                        <a:spcAft>
                          <a:spcPts val="0"/>
                        </a:spcAft>
                      </a:pPr>
                      <a:r>
                        <a:rPr lang="ru-RU" sz="2400" dirty="0" err="1">
                          <a:effectLst/>
                        </a:rPr>
                        <a:t>Population</a:t>
                      </a:r>
                      <a:endParaRPr lang="ru-RU" sz="2400" dirty="0">
                        <a:effectLst/>
                        <a:latin typeface="Calibri"/>
                        <a:ea typeface="Calibri"/>
                        <a:cs typeface="Times New Roman"/>
                      </a:endParaRPr>
                    </a:p>
                  </a:txBody>
                  <a:tcPr marL="76200" marR="76200" marT="76200" marB="76200"/>
                </a:tc>
                <a:tc>
                  <a:txBody>
                    <a:bodyPr/>
                    <a:lstStyle/>
                    <a:p>
                      <a:pPr>
                        <a:lnSpc>
                          <a:spcPts val="2700"/>
                        </a:lnSpc>
                        <a:spcAft>
                          <a:spcPts val="0"/>
                        </a:spcAft>
                      </a:pPr>
                      <a:r>
                        <a:rPr lang="ru-RU" sz="2400" dirty="0">
                          <a:effectLst/>
                        </a:rPr>
                        <a:t>9,570,376 (</a:t>
                      </a:r>
                      <a:r>
                        <a:rPr lang="ru-RU" sz="2400" dirty="0" err="1">
                          <a:effectLst/>
                        </a:rPr>
                        <a:t>July</a:t>
                      </a:r>
                      <a:r>
                        <a:rPr lang="ru-RU" sz="2400" dirty="0">
                          <a:effectLst/>
                        </a:rPr>
                        <a:t> 2016 </a:t>
                      </a:r>
                      <a:r>
                        <a:rPr lang="ru-RU" sz="2400" dirty="0" err="1">
                          <a:effectLst/>
                        </a:rPr>
                        <a:t>est</a:t>
                      </a:r>
                      <a:r>
                        <a:rPr lang="ru-RU" sz="2400" dirty="0">
                          <a:effectLst/>
                        </a:rPr>
                        <a:t>.)</a:t>
                      </a:r>
                      <a:endParaRPr lang="ru-RU" sz="2400" dirty="0">
                        <a:effectLst/>
                        <a:latin typeface="Calibri"/>
                        <a:ea typeface="Calibri"/>
                        <a:cs typeface="Times New Roman"/>
                      </a:endParaRPr>
                    </a:p>
                  </a:txBody>
                  <a:tcPr marL="76200" marR="76200" marT="76200" marB="76200"/>
                </a:tc>
              </a:tr>
              <a:tr h="1904710">
                <a:tc>
                  <a:txBody>
                    <a:bodyPr/>
                    <a:lstStyle/>
                    <a:p>
                      <a:pPr>
                        <a:lnSpc>
                          <a:spcPts val="2700"/>
                        </a:lnSpc>
                        <a:spcAft>
                          <a:spcPts val="0"/>
                        </a:spcAft>
                      </a:pPr>
                      <a:r>
                        <a:rPr lang="ru-RU" sz="2400" dirty="0" err="1">
                          <a:effectLst/>
                        </a:rPr>
                        <a:t>Age</a:t>
                      </a:r>
                      <a:r>
                        <a:rPr lang="ru-RU" sz="2400" dirty="0">
                          <a:effectLst/>
                        </a:rPr>
                        <a:t> </a:t>
                      </a:r>
                      <a:r>
                        <a:rPr lang="ru-RU" sz="2400" dirty="0" err="1">
                          <a:effectLst/>
                        </a:rPr>
                        <a:t>structure</a:t>
                      </a:r>
                      <a:endParaRPr lang="ru-RU" sz="2400" dirty="0">
                        <a:effectLst/>
                        <a:latin typeface="Calibri"/>
                        <a:ea typeface="Calibri"/>
                        <a:cs typeface="Times New Roman"/>
                      </a:endParaRPr>
                    </a:p>
                  </a:txBody>
                  <a:tcPr marL="76200" marR="76200" marT="76200" marB="76200"/>
                </a:tc>
                <a:tc>
                  <a:txBody>
                    <a:bodyPr/>
                    <a:lstStyle/>
                    <a:p>
                      <a:pPr>
                        <a:lnSpc>
                          <a:spcPts val="2700"/>
                        </a:lnSpc>
                        <a:spcAft>
                          <a:spcPts val="0"/>
                        </a:spcAft>
                      </a:pPr>
                      <a:r>
                        <a:rPr lang="en-US" sz="2400" dirty="0">
                          <a:effectLst/>
                        </a:rPr>
                        <a:t>0-14 years: 15.65% (male 770,014/female 727,338)</a:t>
                      </a:r>
                      <a:br>
                        <a:rPr lang="en-US" sz="2400" dirty="0">
                          <a:effectLst/>
                        </a:rPr>
                      </a:br>
                      <a:r>
                        <a:rPr lang="en-US" sz="2400" dirty="0">
                          <a:effectLst/>
                        </a:rPr>
                        <a:t>15-24 years: 10.68% (male 525,704/female 496,414)</a:t>
                      </a:r>
                      <a:br>
                        <a:rPr lang="en-US" sz="2400" dirty="0">
                          <a:effectLst/>
                        </a:rPr>
                      </a:br>
                      <a:r>
                        <a:rPr lang="en-US" sz="2400" dirty="0">
                          <a:effectLst/>
                        </a:rPr>
                        <a:t>25-54 years: 45.04% (male 2,118,447/female 2,191,694)</a:t>
                      </a:r>
                      <a:br>
                        <a:rPr lang="en-US" sz="2400" dirty="0">
                          <a:effectLst/>
                        </a:rPr>
                      </a:br>
                      <a:r>
                        <a:rPr lang="en-US" sz="2400" dirty="0">
                          <a:effectLst/>
                        </a:rPr>
                        <a:t>55-64 years: 13.95% (male 589,288/female 745,815)</a:t>
                      </a:r>
                      <a:br>
                        <a:rPr lang="en-US" sz="2400" dirty="0">
                          <a:effectLst/>
                        </a:rPr>
                      </a:br>
                      <a:r>
                        <a:rPr lang="en-US" sz="2400" dirty="0">
                          <a:effectLst/>
                        </a:rPr>
                        <a:t>65 years and over: 14.69% (male 448,135/female 957,527) (2016 est.)</a:t>
                      </a:r>
                      <a:endParaRPr lang="ru-RU" sz="2400" dirty="0">
                        <a:effectLst/>
                        <a:latin typeface="Calibri"/>
                        <a:ea typeface="Calibri"/>
                        <a:cs typeface="Times New Roman"/>
                      </a:endParaRPr>
                    </a:p>
                  </a:txBody>
                  <a:tcPr marL="76200" marR="76200" marT="76200" marB="76200"/>
                </a:tc>
              </a:tr>
              <a:tr h="753093">
                <a:tc>
                  <a:txBody>
                    <a:bodyPr/>
                    <a:lstStyle/>
                    <a:p>
                      <a:pPr>
                        <a:lnSpc>
                          <a:spcPts val="2700"/>
                        </a:lnSpc>
                        <a:spcAft>
                          <a:spcPts val="0"/>
                        </a:spcAft>
                      </a:pPr>
                      <a:r>
                        <a:rPr lang="ru-RU" sz="2400" dirty="0" err="1">
                          <a:effectLst/>
                        </a:rPr>
                        <a:t>Median</a:t>
                      </a:r>
                      <a:r>
                        <a:rPr lang="ru-RU" sz="2400" dirty="0">
                          <a:effectLst/>
                        </a:rPr>
                        <a:t> </a:t>
                      </a:r>
                      <a:r>
                        <a:rPr lang="ru-RU" sz="2400" dirty="0" err="1">
                          <a:effectLst/>
                        </a:rPr>
                        <a:t>age</a:t>
                      </a:r>
                      <a:endParaRPr lang="ru-RU" sz="2400" dirty="0">
                        <a:effectLst/>
                        <a:latin typeface="Calibri"/>
                        <a:ea typeface="Calibri"/>
                        <a:cs typeface="Times New Roman"/>
                      </a:endParaRPr>
                    </a:p>
                  </a:txBody>
                  <a:tcPr marL="76200" marR="76200" marT="76200" marB="76200"/>
                </a:tc>
                <a:tc>
                  <a:txBody>
                    <a:bodyPr/>
                    <a:lstStyle/>
                    <a:p>
                      <a:pPr>
                        <a:lnSpc>
                          <a:spcPts val="2700"/>
                        </a:lnSpc>
                        <a:spcAft>
                          <a:spcPts val="0"/>
                        </a:spcAft>
                      </a:pPr>
                      <a:r>
                        <a:rPr lang="en-US" sz="2400" dirty="0">
                          <a:effectLst/>
                        </a:rPr>
                        <a:t>total: 39.8 </a:t>
                      </a:r>
                      <a:r>
                        <a:rPr lang="en-US" sz="2400" dirty="0" smtClean="0">
                          <a:effectLst/>
                        </a:rPr>
                        <a:t>years; male</a:t>
                      </a:r>
                      <a:r>
                        <a:rPr lang="en-US" sz="2400" dirty="0">
                          <a:effectLst/>
                        </a:rPr>
                        <a:t>: 36.8 </a:t>
                      </a:r>
                      <a:r>
                        <a:rPr lang="en-US" sz="2400" dirty="0" smtClean="0">
                          <a:effectLst/>
                        </a:rPr>
                        <a:t>years;</a:t>
                      </a:r>
                      <a:r>
                        <a:rPr lang="en-US" sz="2400" baseline="0" dirty="0" smtClean="0">
                          <a:effectLst/>
                        </a:rPr>
                        <a:t> </a:t>
                      </a:r>
                      <a:r>
                        <a:rPr lang="en-US" sz="2400" dirty="0" smtClean="0">
                          <a:effectLst/>
                        </a:rPr>
                        <a:t>female</a:t>
                      </a:r>
                      <a:r>
                        <a:rPr lang="en-US" sz="2400" dirty="0">
                          <a:effectLst/>
                        </a:rPr>
                        <a:t>: 42.9 years (2016 est.)</a:t>
                      </a:r>
                      <a:endParaRPr lang="ru-RU" sz="2400" dirty="0">
                        <a:effectLst/>
                        <a:latin typeface="Calibri"/>
                        <a:ea typeface="Calibri"/>
                        <a:cs typeface="Times New Roman"/>
                      </a:endParaRPr>
                    </a:p>
                  </a:txBody>
                  <a:tcPr marL="76200" marR="76200" marT="76200" marB="76200"/>
                </a:tc>
              </a:tr>
              <a:tr h="498155">
                <a:tc>
                  <a:txBody>
                    <a:bodyPr/>
                    <a:lstStyle/>
                    <a:p>
                      <a:pPr>
                        <a:lnSpc>
                          <a:spcPts val="2700"/>
                        </a:lnSpc>
                        <a:spcAft>
                          <a:spcPts val="0"/>
                        </a:spcAft>
                      </a:pPr>
                      <a:r>
                        <a:rPr lang="ru-RU" sz="2400" dirty="0" err="1">
                          <a:effectLst/>
                        </a:rPr>
                        <a:t>Birth</a:t>
                      </a:r>
                      <a:r>
                        <a:rPr lang="ru-RU" sz="2400" dirty="0">
                          <a:effectLst/>
                        </a:rPr>
                        <a:t> </a:t>
                      </a:r>
                      <a:r>
                        <a:rPr lang="ru-RU" sz="2400" dirty="0" err="1">
                          <a:effectLst/>
                        </a:rPr>
                        <a:t>rate</a:t>
                      </a:r>
                      <a:endParaRPr lang="ru-RU" sz="2400" dirty="0">
                        <a:effectLst/>
                        <a:latin typeface="Calibri"/>
                        <a:ea typeface="Calibri"/>
                        <a:cs typeface="Times New Roman"/>
                      </a:endParaRPr>
                    </a:p>
                  </a:txBody>
                  <a:tcPr marL="76200" marR="76200" marT="76200" marB="76200"/>
                </a:tc>
                <a:tc>
                  <a:txBody>
                    <a:bodyPr/>
                    <a:lstStyle/>
                    <a:p>
                      <a:pPr>
                        <a:lnSpc>
                          <a:spcPts val="2700"/>
                        </a:lnSpc>
                        <a:spcAft>
                          <a:spcPts val="0"/>
                        </a:spcAft>
                      </a:pPr>
                      <a:r>
                        <a:rPr lang="ru-RU" sz="2400" dirty="0">
                          <a:effectLst/>
                        </a:rPr>
                        <a:t>10.5 </a:t>
                      </a:r>
                      <a:r>
                        <a:rPr lang="ru-RU" sz="2400" dirty="0" err="1">
                          <a:effectLst/>
                        </a:rPr>
                        <a:t>births</a:t>
                      </a:r>
                      <a:r>
                        <a:rPr lang="ru-RU" sz="2400" dirty="0">
                          <a:effectLst/>
                        </a:rPr>
                        <a:t>/1,000 </a:t>
                      </a:r>
                      <a:r>
                        <a:rPr lang="ru-RU" sz="2400" dirty="0" err="1">
                          <a:effectLst/>
                        </a:rPr>
                        <a:t>population</a:t>
                      </a:r>
                      <a:r>
                        <a:rPr lang="ru-RU" sz="2400" dirty="0">
                          <a:effectLst/>
                        </a:rPr>
                        <a:t> (2016 </a:t>
                      </a:r>
                      <a:r>
                        <a:rPr lang="ru-RU" sz="2400" dirty="0" err="1">
                          <a:effectLst/>
                        </a:rPr>
                        <a:t>est</a:t>
                      </a:r>
                      <a:r>
                        <a:rPr lang="ru-RU" sz="2400" dirty="0">
                          <a:effectLst/>
                        </a:rPr>
                        <a:t>.)</a:t>
                      </a:r>
                      <a:endParaRPr lang="ru-RU" sz="2400" dirty="0">
                        <a:effectLst/>
                        <a:latin typeface="Calibri"/>
                        <a:ea typeface="Calibri"/>
                        <a:cs typeface="Times New Roman"/>
                      </a:endParaRPr>
                    </a:p>
                  </a:txBody>
                  <a:tcPr marL="76200" marR="76200" marT="76200" marB="76200"/>
                </a:tc>
              </a:tr>
              <a:tr h="498155">
                <a:tc>
                  <a:txBody>
                    <a:bodyPr/>
                    <a:lstStyle/>
                    <a:p>
                      <a:pPr>
                        <a:lnSpc>
                          <a:spcPts val="2700"/>
                        </a:lnSpc>
                        <a:spcAft>
                          <a:spcPts val="0"/>
                        </a:spcAft>
                      </a:pPr>
                      <a:r>
                        <a:rPr lang="ru-RU" sz="2400" dirty="0" err="1">
                          <a:effectLst/>
                        </a:rPr>
                        <a:t>Death</a:t>
                      </a:r>
                      <a:r>
                        <a:rPr lang="ru-RU" sz="2400" dirty="0">
                          <a:effectLst/>
                        </a:rPr>
                        <a:t> </a:t>
                      </a:r>
                      <a:r>
                        <a:rPr lang="ru-RU" sz="2400" dirty="0" err="1">
                          <a:effectLst/>
                        </a:rPr>
                        <a:t>rate</a:t>
                      </a:r>
                      <a:endParaRPr lang="ru-RU" sz="2400" dirty="0">
                        <a:effectLst/>
                        <a:latin typeface="Calibri"/>
                        <a:ea typeface="Calibri"/>
                        <a:cs typeface="Times New Roman"/>
                      </a:endParaRPr>
                    </a:p>
                  </a:txBody>
                  <a:tcPr marL="76200" marR="76200" marT="76200" marB="76200"/>
                </a:tc>
                <a:tc>
                  <a:txBody>
                    <a:bodyPr/>
                    <a:lstStyle/>
                    <a:p>
                      <a:pPr>
                        <a:lnSpc>
                          <a:spcPts val="2700"/>
                        </a:lnSpc>
                        <a:spcAft>
                          <a:spcPts val="0"/>
                        </a:spcAft>
                      </a:pPr>
                      <a:r>
                        <a:rPr lang="ru-RU" sz="2400" dirty="0">
                          <a:effectLst/>
                        </a:rPr>
                        <a:t>13.3 </a:t>
                      </a:r>
                      <a:r>
                        <a:rPr lang="ru-RU" sz="2400" dirty="0" err="1">
                          <a:effectLst/>
                        </a:rPr>
                        <a:t>deaths</a:t>
                      </a:r>
                      <a:r>
                        <a:rPr lang="ru-RU" sz="2400" dirty="0">
                          <a:effectLst/>
                        </a:rPr>
                        <a:t>/1,000 </a:t>
                      </a:r>
                      <a:r>
                        <a:rPr lang="ru-RU" sz="2400" dirty="0" err="1">
                          <a:effectLst/>
                        </a:rPr>
                        <a:t>population</a:t>
                      </a:r>
                      <a:r>
                        <a:rPr lang="ru-RU" sz="2400" dirty="0">
                          <a:effectLst/>
                        </a:rPr>
                        <a:t> (2016 </a:t>
                      </a:r>
                      <a:r>
                        <a:rPr lang="ru-RU" sz="2400" dirty="0" err="1">
                          <a:effectLst/>
                        </a:rPr>
                        <a:t>est</a:t>
                      </a:r>
                      <a:r>
                        <a:rPr lang="ru-RU" sz="2400" dirty="0">
                          <a:effectLst/>
                        </a:rPr>
                        <a:t>.)</a:t>
                      </a:r>
                      <a:endParaRPr lang="ru-RU" sz="2400" dirty="0">
                        <a:effectLst/>
                        <a:latin typeface="Calibri"/>
                        <a:ea typeface="Calibri"/>
                        <a:cs typeface="Times New Roman"/>
                      </a:endParaRPr>
                    </a:p>
                  </a:txBody>
                  <a:tcPr marL="76200" marR="76200" marT="76200" marB="76200"/>
                </a:tc>
              </a:tr>
              <a:tr h="498155">
                <a:tc>
                  <a:txBody>
                    <a:bodyPr/>
                    <a:lstStyle/>
                    <a:p>
                      <a:pPr>
                        <a:lnSpc>
                          <a:spcPts val="2700"/>
                        </a:lnSpc>
                        <a:spcAft>
                          <a:spcPts val="0"/>
                        </a:spcAft>
                      </a:pPr>
                      <a:r>
                        <a:rPr lang="ru-RU" sz="2400" dirty="0" err="1">
                          <a:effectLst/>
                        </a:rPr>
                        <a:t>Net</a:t>
                      </a:r>
                      <a:r>
                        <a:rPr lang="ru-RU" sz="2400" dirty="0">
                          <a:effectLst/>
                        </a:rPr>
                        <a:t> </a:t>
                      </a:r>
                      <a:r>
                        <a:rPr lang="ru-RU" sz="2400" dirty="0" err="1">
                          <a:effectLst/>
                        </a:rPr>
                        <a:t>migration</a:t>
                      </a:r>
                      <a:r>
                        <a:rPr lang="ru-RU" sz="2400" dirty="0">
                          <a:effectLst/>
                        </a:rPr>
                        <a:t> </a:t>
                      </a:r>
                      <a:r>
                        <a:rPr lang="ru-RU" sz="2400" dirty="0" err="1">
                          <a:effectLst/>
                        </a:rPr>
                        <a:t>rate</a:t>
                      </a:r>
                      <a:endParaRPr lang="ru-RU" sz="2400" dirty="0">
                        <a:effectLst/>
                        <a:latin typeface="Calibri"/>
                        <a:ea typeface="Calibri"/>
                        <a:cs typeface="Times New Roman"/>
                      </a:endParaRPr>
                    </a:p>
                  </a:txBody>
                  <a:tcPr marL="76200" marR="76200" marT="76200" marB="76200"/>
                </a:tc>
                <a:tc>
                  <a:txBody>
                    <a:bodyPr/>
                    <a:lstStyle/>
                    <a:p>
                      <a:pPr>
                        <a:lnSpc>
                          <a:spcPts val="2700"/>
                        </a:lnSpc>
                        <a:spcAft>
                          <a:spcPts val="0"/>
                        </a:spcAft>
                      </a:pPr>
                      <a:r>
                        <a:rPr lang="ru-RU" sz="2400" dirty="0">
                          <a:effectLst/>
                        </a:rPr>
                        <a:t>0.7 </a:t>
                      </a:r>
                      <a:r>
                        <a:rPr lang="ru-RU" sz="2400" dirty="0" err="1">
                          <a:effectLst/>
                        </a:rPr>
                        <a:t>migrant</a:t>
                      </a:r>
                      <a:r>
                        <a:rPr lang="ru-RU" sz="2400" dirty="0">
                          <a:effectLst/>
                        </a:rPr>
                        <a:t>(s)/1,000 </a:t>
                      </a:r>
                      <a:r>
                        <a:rPr lang="ru-RU" sz="2400" dirty="0" err="1">
                          <a:effectLst/>
                        </a:rPr>
                        <a:t>population</a:t>
                      </a:r>
                      <a:r>
                        <a:rPr lang="ru-RU" sz="2400" dirty="0">
                          <a:effectLst/>
                        </a:rPr>
                        <a:t> (2016 </a:t>
                      </a:r>
                      <a:r>
                        <a:rPr lang="ru-RU" sz="2400" dirty="0" err="1">
                          <a:effectLst/>
                        </a:rPr>
                        <a:t>est</a:t>
                      </a:r>
                      <a:r>
                        <a:rPr lang="ru-RU" sz="2400" dirty="0">
                          <a:effectLst/>
                        </a:rPr>
                        <a:t>.)</a:t>
                      </a:r>
                      <a:endParaRPr lang="ru-RU" sz="2400" dirty="0">
                        <a:effectLst/>
                        <a:latin typeface="Calibri"/>
                        <a:ea typeface="Calibri"/>
                        <a:cs typeface="Times New Roman"/>
                      </a:endParaRPr>
                    </a:p>
                  </a:txBody>
                  <a:tcPr marL="76200" marR="76200" marT="76200" marB="76200"/>
                </a:tc>
              </a:tr>
              <a:tr h="849794">
                <a:tc>
                  <a:txBody>
                    <a:bodyPr/>
                    <a:lstStyle/>
                    <a:p>
                      <a:pPr>
                        <a:lnSpc>
                          <a:spcPts val="2700"/>
                        </a:lnSpc>
                        <a:spcAft>
                          <a:spcPts val="0"/>
                        </a:spcAft>
                      </a:pPr>
                      <a:r>
                        <a:rPr lang="ru-RU" sz="2400">
                          <a:effectLst/>
                        </a:rPr>
                        <a:t>Urbanization</a:t>
                      </a:r>
                      <a:endParaRPr lang="ru-RU" sz="2400">
                        <a:effectLst/>
                        <a:latin typeface="Calibri"/>
                        <a:ea typeface="Calibri"/>
                        <a:cs typeface="Times New Roman"/>
                      </a:endParaRPr>
                    </a:p>
                  </a:txBody>
                  <a:tcPr marL="76200" marR="76200" marT="76200" marB="76200"/>
                </a:tc>
                <a:tc>
                  <a:txBody>
                    <a:bodyPr/>
                    <a:lstStyle/>
                    <a:p>
                      <a:pPr>
                        <a:lnSpc>
                          <a:spcPts val="2700"/>
                        </a:lnSpc>
                        <a:spcAft>
                          <a:spcPts val="0"/>
                        </a:spcAft>
                      </a:pPr>
                      <a:r>
                        <a:rPr lang="en-US" sz="2400" dirty="0">
                          <a:effectLst/>
                        </a:rPr>
                        <a:t>urban population: 76.7% of total population (2015)</a:t>
                      </a:r>
                      <a:br>
                        <a:rPr lang="en-US" sz="2400" dirty="0">
                          <a:effectLst/>
                        </a:rPr>
                      </a:br>
                      <a:r>
                        <a:rPr lang="en-US" sz="2400" dirty="0">
                          <a:effectLst/>
                        </a:rPr>
                        <a:t>rate of urbanization: 0.05% annual rate of change (2010-15 est.)</a:t>
                      </a:r>
                      <a:endParaRPr lang="ru-RU" sz="2400" dirty="0">
                        <a:effectLst/>
                        <a:latin typeface="Calibri"/>
                        <a:ea typeface="Calibri"/>
                        <a:cs typeface="Times New Roman"/>
                      </a:endParaRPr>
                    </a:p>
                  </a:txBody>
                  <a:tcPr marL="76200" marR="76200" marT="76200" marB="76200"/>
                </a:tc>
              </a:tr>
              <a:tr h="849794">
                <a:tc>
                  <a:txBody>
                    <a:bodyPr/>
                    <a:lstStyle/>
                    <a:p>
                      <a:pPr>
                        <a:lnSpc>
                          <a:spcPts val="2700"/>
                        </a:lnSpc>
                        <a:spcAft>
                          <a:spcPts val="0"/>
                        </a:spcAft>
                      </a:pPr>
                      <a:r>
                        <a:rPr lang="ru-RU" sz="2400">
                          <a:effectLst/>
                        </a:rPr>
                        <a:t>Infant mortality rate</a:t>
                      </a:r>
                      <a:endParaRPr lang="ru-RU" sz="2400">
                        <a:effectLst/>
                        <a:latin typeface="Calibri"/>
                        <a:ea typeface="Calibri"/>
                        <a:cs typeface="Times New Roman"/>
                      </a:endParaRPr>
                    </a:p>
                  </a:txBody>
                  <a:tcPr marL="76200" marR="76200" marT="76200" marB="76200"/>
                </a:tc>
                <a:tc>
                  <a:txBody>
                    <a:bodyPr/>
                    <a:lstStyle/>
                    <a:p>
                      <a:pPr>
                        <a:lnSpc>
                          <a:spcPts val="2700"/>
                        </a:lnSpc>
                        <a:spcAft>
                          <a:spcPts val="0"/>
                        </a:spcAft>
                      </a:pPr>
                      <a:r>
                        <a:rPr lang="en-US" sz="2400" dirty="0">
                          <a:effectLst/>
                        </a:rPr>
                        <a:t>total: 3.6 deaths/1,000 live </a:t>
                      </a:r>
                      <a:r>
                        <a:rPr lang="en-US" sz="2400" dirty="0" smtClean="0">
                          <a:effectLst/>
                        </a:rPr>
                        <a:t>births; </a:t>
                      </a:r>
                    </a:p>
                    <a:p>
                      <a:pPr>
                        <a:lnSpc>
                          <a:spcPts val="2700"/>
                        </a:lnSpc>
                        <a:spcAft>
                          <a:spcPts val="0"/>
                        </a:spcAft>
                      </a:pPr>
                      <a:r>
                        <a:rPr lang="en-US" sz="2400" dirty="0" smtClean="0">
                          <a:effectLst/>
                        </a:rPr>
                        <a:t>  male</a:t>
                      </a:r>
                      <a:r>
                        <a:rPr lang="en-US" sz="2400" dirty="0">
                          <a:effectLst/>
                        </a:rPr>
                        <a:t>: 4 </a:t>
                      </a:r>
                      <a:r>
                        <a:rPr lang="en-US" sz="2400" dirty="0" smtClean="0">
                          <a:effectLst/>
                        </a:rPr>
                        <a:t>/1,000;</a:t>
                      </a:r>
                      <a:r>
                        <a:rPr lang="en-US" sz="2400" baseline="0" dirty="0" smtClean="0">
                          <a:effectLst/>
                        </a:rPr>
                        <a:t> </a:t>
                      </a:r>
                      <a:r>
                        <a:rPr lang="en-US" sz="2400" dirty="0" smtClean="0">
                          <a:effectLst/>
                        </a:rPr>
                        <a:t>female</a:t>
                      </a:r>
                      <a:r>
                        <a:rPr lang="en-US" sz="2400" dirty="0">
                          <a:effectLst/>
                        </a:rPr>
                        <a:t>: </a:t>
                      </a:r>
                      <a:r>
                        <a:rPr lang="en-US" sz="2400" dirty="0" smtClean="0">
                          <a:effectLst/>
                        </a:rPr>
                        <a:t>3.2/1,000</a:t>
                      </a:r>
                      <a:r>
                        <a:rPr lang="en-US" sz="2400" baseline="0" dirty="0" smtClean="0">
                          <a:effectLst/>
                        </a:rPr>
                        <a:t> </a:t>
                      </a:r>
                      <a:r>
                        <a:rPr lang="en-US" sz="2400" dirty="0" smtClean="0">
                          <a:effectLst/>
                        </a:rPr>
                        <a:t>(2016 </a:t>
                      </a:r>
                      <a:r>
                        <a:rPr lang="en-US" sz="2400" dirty="0">
                          <a:effectLst/>
                        </a:rPr>
                        <a:t>est.)</a:t>
                      </a:r>
                      <a:endParaRPr lang="ru-RU" sz="2400" dirty="0">
                        <a:effectLst/>
                        <a:latin typeface="Calibri"/>
                        <a:ea typeface="Calibri"/>
                        <a:cs typeface="Times New Roman"/>
                      </a:endParaRPr>
                    </a:p>
                  </a:txBody>
                  <a:tcPr marL="76200" marR="76200" marT="76200" marB="76200"/>
                </a:tc>
              </a:tr>
              <a:tr h="498155">
                <a:tc>
                  <a:txBody>
                    <a:bodyPr/>
                    <a:lstStyle/>
                    <a:p>
                      <a:pPr>
                        <a:lnSpc>
                          <a:spcPts val="2700"/>
                        </a:lnSpc>
                        <a:spcAft>
                          <a:spcPts val="0"/>
                        </a:spcAft>
                      </a:pPr>
                      <a:r>
                        <a:rPr lang="ru-RU" sz="2400">
                          <a:effectLst/>
                        </a:rPr>
                        <a:t>Maternal mortality rate</a:t>
                      </a:r>
                      <a:endParaRPr lang="ru-RU" sz="2400">
                        <a:effectLst/>
                        <a:latin typeface="Calibri"/>
                        <a:ea typeface="Calibri"/>
                        <a:cs typeface="Times New Roman"/>
                      </a:endParaRPr>
                    </a:p>
                  </a:txBody>
                  <a:tcPr marL="76200" marR="76200" marT="76200" marB="76200"/>
                </a:tc>
                <a:tc>
                  <a:txBody>
                    <a:bodyPr/>
                    <a:lstStyle/>
                    <a:p>
                      <a:pPr>
                        <a:lnSpc>
                          <a:spcPts val="2700"/>
                        </a:lnSpc>
                        <a:spcAft>
                          <a:spcPts val="0"/>
                        </a:spcAft>
                      </a:pPr>
                      <a:r>
                        <a:rPr lang="en-US" sz="2400" dirty="0">
                          <a:effectLst/>
                        </a:rPr>
                        <a:t>4 deaths/100,000 live births (2015 est.)</a:t>
                      </a:r>
                      <a:endParaRPr lang="ru-RU" sz="2400" dirty="0">
                        <a:effectLst/>
                        <a:latin typeface="Calibri"/>
                        <a:ea typeface="Calibri"/>
                        <a:cs typeface="Times New Roman"/>
                      </a:endParaRPr>
                    </a:p>
                  </a:txBody>
                  <a:tcPr marL="76200" marR="76200" marT="76200" marB="76200"/>
                </a:tc>
              </a:tr>
              <a:tr h="753093">
                <a:tc>
                  <a:txBody>
                    <a:bodyPr/>
                    <a:lstStyle/>
                    <a:p>
                      <a:pPr>
                        <a:lnSpc>
                          <a:spcPts val="2700"/>
                        </a:lnSpc>
                        <a:spcAft>
                          <a:spcPts val="0"/>
                        </a:spcAft>
                      </a:pPr>
                      <a:r>
                        <a:rPr lang="ru-RU" sz="2400" dirty="0" err="1">
                          <a:effectLst/>
                        </a:rPr>
                        <a:t>Life</a:t>
                      </a:r>
                      <a:r>
                        <a:rPr lang="ru-RU" sz="2400" dirty="0">
                          <a:effectLst/>
                        </a:rPr>
                        <a:t> </a:t>
                      </a:r>
                      <a:r>
                        <a:rPr lang="ru-RU" sz="2400" dirty="0" err="1">
                          <a:effectLst/>
                        </a:rPr>
                        <a:t>expectancy</a:t>
                      </a:r>
                      <a:r>
                        <a:rPr lang="ru-RU" sz="2400" dirty="0">
                          <a:effectLst/>
                        </a:rPr>
                        <a:t> </a:t>
                      </a:r>
                      <a:r>
                        <a:rPr lang="ru-RU" sz="2400" dirty="0" err="1">
                          <a:effectLst/>
                        </a:rPr>
                        <a:t>at</a:t>
                      </a:r>
                      <a:r>
                        <a:rPr lang="ru-RU" sz="2400" dirty="0">
                          <a:effectLst/>
                        </a:rPr>
                        <a:t> </a:t>
                      </a:r>
                      <a:r>
                        <a:rPr lang="ru-RU" sz="2400" dirty="0" err="1">
                          <a:effectLst/>
                        </a:rPr>
                        <a:t>birth</a:t>
                      </a:r>
                      <a:endParaRPr lang="ru-RU" sz="2400" dirty="0">
                        <a:effectLst/>
                        <a:latin typeface="Calibri"/>
                        <a:ea typeface="Calibri"/>
                        <a:cs typeface="Times New Roman"/>
                      </a:endParaRPr>
                    </a:p>
                  </a:txBody>
                  <a:tcPr marL="76200" marR="76200" marT="76200" marB="76200"/>
                </a:tc>
                <a:tc>
                  <a:txBody>
                    <a:bodyPr/>
                    <a:lstStyle/>
                    <a:p>
                      <a:pPr>
                        <a:lnSpc>
                          <a:spcPts val="2700"/>
                        </a:lnSpc>
                        <a:spcAft>
                          <a:spcPts val="0"/>
                        </a:spcAft>
                      </a:pPr>
                      <a:r>
                        <a:rPr lang="en-US" sz="2400" dirty="0">
                          <a:effectLst/>
                        </a:rPr>
                        <a:t>total population: 72.7 </a:t>
                      </a:r>
                      <a:r>
                        <a:rPr lang="en-US" sz="2400" dirty="0" smtClean="0">
                          <a:effectLst/>
                        </a:rPr>
                        <a:t>years;</a:t>
                      </a:r>
                      <a:r>
                        <a:rPr lang="en-US" sz="2400" baseline="0" dirty="0" smtClean="0">
                          <a:effectLst/>
                        </a:rPr>
                        <a:t> </a:t>
                      </a:r>
                      <a:r>
                        <a:rPr lang="en-US" sz="2400" dirty="0" smtClean="0">
                          <a:effectLst/>
                        </a:rPr>
                        <a:t>male</a:t>
                      </a:r>
                      <a:r>
                        <a:rPr lang="en-US" sz="2400" dirty="0">
                          <a:effectLst/>
                        </a:rPr>
                        <a:t>: 67.2 </a:t>
                      </a:r>
                      <a:r>
                        <a:rPr lang="en-US" sz="2400" dirty="0" smtClean="0">
                          <a:effectLst/>
                        </a:rPr>
                        <a:t>years; female</a:t>
                      </a:r>
                      <a:r>
                        <a:rPr lang="en-US" sz="2400" dirty="0">
                          <a:effectLst/>
                        </a:rPr>
                        <a:t>: 78.6 years (2016 est.)</a:t>
                      </a:r>
                      <a:endParaRPr lang="ru-RU" sz="2400" dirty="0">
                        <a:effectLst/>
                        <a:latin typeface="Calibri"/>
                        <a:ea typeface="Calibri"/>
                        <a:cs typeface="Times New Roman"/>
                      </a:endParaRPr>
                    </a:p>
                  </a:txBody>
                  <a:tcPr marL="76200" marR="76200" marT="76200" marB="76200"/>
                </a:tc>
              </a:tr>
              <a:tr h="498155">
                <a:tc>
                  <a:txBody>
                    <a:bodyPr/>
                    <a:lstStyle/>
                    <a:p>
                      <a:pPr>
                        <a:lnSpc>
                          <a:spcPts val="2700"/>
                        </a:lnSpc>
                        <a:spcAft>
                          <a:spcPts val="0"/>
                        </a:spcAft>
                      </a:pPr>
                      <a:r>
                        <a:rPr lang="ru-RU" sz="2400">
                          <a:effectLst/>
                        </a:rPr>
                        <a:t>Education expenditures</a:t>
                      </a:r>
                      <a:endParaRPr lang="ru-RU" sz="2400">
                        <a:effectLst/>
                        <a:latin typeface="Calibri"/>
                        <a:ea typeface="Calibri"/>
                        <a:cs typeface="Times New Roman"/>
                      </a:endParaRPr>
                    </a:p>
                  </a:txBody>
                  <a:tcPr marL="76200" marR="76200" marT="76200" marB="76200"/>
                </a:tc>
                <a:tc>
                  <a:txBody>
                    <a:bodyPr/>
                    <a:lstStyle/>
                    <a:p>
                      <a:pPr>
                        <a:lnSpc>
                          <a:spcPts val="2700"/>
                        </a:lnSpc>
                        <a:spcAft>
                          <a:spcPts val="0"/>
                        </a:spcAft>
                      </a:pPr>
                      <a:r>
                        <a:rPr lang="ru-RU" sz="2400" dirty="0">
                          <a:effectLst/>
                        </a:rPr>
                        <a:t>5% </a:t>
                      </a:r>
                      <a:r>
                        <a:rPr lang="ru-RU" sz="2400" dirty="0" err="1">
                          <a:effectLst/>
                        </a:rPr>
                        <a:t>of</a:t>
                      </a:r>
                      <a:r>
                        <a:rPr lang="ru-RU" sz="2400" dirty="0">
                          <a:effectLst/>
                        </a:rPr>
                        <a:t> GDP (2014)</a:t>
                      </a:r>
                      <a:endParaRPr lang="ru-RU" sz="2400" dirty="0">
                        <a:effectLst/>
                        <a:latin typeface="Calibri"/>
                        <a:ea typeface="Calibri"/>
                        <a:cs typeface="Times New Roman"/>
                      </a:endParaRPr>
                    </a:p>
                  </a:txBody>
                  <a:tcPr marL="76200" marR="76200" marT="76200" marB="76200"/>
                </a:tc>
              </a:tr>
              <a:tr h="498155">
                <a:tc>
                  <a:txBody>
                    <a:bodyPr/>
                    <a:lstStyle/>
                    <a:p>
                      <a:pPr>
                        <a:lnSpc>
                          <a:spcPts val="2700"/>
                        </a:lnSpc>
                        <a:spcAft>
                          <a:spcPts val="0"/>
                        </a:spcAft>
                      </a:pPr>
                      <a:r>
                        <a:rPr lang="ru-RU" sz="2400">
                          <a:effectLst/>
                        </a:rPr>
                        <a:t>Health expenditures</a:t>
                      </a:r>
                      <a:endParaRPr lang="ru-RU" sz="2400">
                        <a:effectLst/>
                        <a:latin typeface="Calibri"/>
                        <a:ea typeface="Calibri"/>
                        <a:cs typeface="Times New Roman"/>
                      </a:endParaRPr>
                    </a:p>
                  </a:txBody>
                  <a:tcPr marL="76200" marR="76200" marT="76200" marB="76200"/>
                </a:tc>
                <a:tc>
                  <a:txBody>
                    <a:bodyPr/>
                    <a:lstStyle/>
                    <a:p>
                      <a:pPr>
                        <a:lnSpc>
                          <a:spcPts val="2700"/>
                        </a:lnSpc>
                        <a:spcAft>
                          <a:spcPts val="0"/>
                        </a:spcAft>
                      </a:pPr>
                      <a:r>
                        <a:rPr lang="ru-RU" sz="2400" dirty="0">
                          <a:effectLst/>
                        </a:rPr>
                        <a:t>5.7% </a:t>
                      </a:r>
                      <a:r>
                        <a:rPr lang="ru-RU" sz="2400" dirty="0" err="1">
                          <a:effectLst/>
                        </a:rPr>
                        <a:t>of</a:t>
                      </a:r>
                      <a:r>
                        <a:rPr lang="ru-RU" sz="2400" dirty="0">
                          <a:effectLst/>
                        </a:rPr>
                        <a:t> GDP (2014)</a:t>
                      </a:r>
                      <a:endParaRPr lang="ru-RU" sz="2400" dirty="0">
                        <a:effectLst/>
                        <a:latin typeface="Calibri"/>
                        <a:ea typeface="Calibri"/>
                        <a:cs typeface="Times New Roman"/>
                      </a:endParaRPr>
                    </a:p>
                  </a:txBody>
                  <a:tcPr marL="76200" marR="76200" marT="76200" marB="76200"/>
                </a:tc>
              </a:tr>
              <a:tr h="498155">
                <a:tc>
                  <a:txBody>
                    <a:bodyPr/>
                    <a:lstStyle/>
                    <a:p>
                      <a:pPr>
                        <a:lnSpc>
                          <a:spcPts val="2700"/>
                        </a:lnSpc>
                        <a:spcAft>
                          <a:spcPts val="0"/>
                        </a:spcAft>
                      </a:pPr>
                      <a:r>
                        <a:rPr lang="ru-RU" sz="2400">
                          <a:effectLst/>
                        </a:rPr>
                        <a:t>Physicians density</a:t>
                      </a:r>
                      <a:endParaRPr lang="ru-RU" sz="2400">
                        <a:effectLst/>
                        <a:latin typeface="Calibri"/>
                        <a:ea typeface="Calibri"/>
                        <a:cs typeface="Times New Roman"/>
                      </a:endParaRPr>
                    </a:p>
                  </a:txBody>
                  <a:tcPr marL="76200" marR="76200" marT="76200" marB="76200"/>
                </a:tc>
                <a:tc>
                  <a:txBody>
                    <a:bodyPr/>
                    <a:lstStyle/>
                    <a:p>
                      <a:pPr>
                        <a:lnSpc>
                          <a:spcPts val="2700"/>
                        </a:lnSpc>
                        <a:spcAft>
                          <a:spcPts val="0"/>
                        </a:spcAft>
                      </a:pPr>
                      <a:r>
                        <a:rPr lang="ru-RU" sz="2400" dirty="0">
                          <a:effectLst/>
                        </a:rPr>
                        <a:t>3.93 </a:t>
                      </a:r>
                      <a:r>
                        <a:rPr lang="ru-RU" sz="2400" dirty="0" err="1">
                          <a:effectLst/>
                        </a:rPr>
                        <a:t>physicians</a:t>
                      </a:r>
                      <a:r>
                        <a:rPr lang="ru-RU" sz="2400" dirty="0">
                          <a:effectLst/>
                        </a:rPr>
                        <a:t>/1,000 </a:t>
                      </a:r>
                      <a:r>
                        <a:rPr lang="ru-RU" sz="2400" dirty="0" err="1">
                          <a:effectLst/>
                        </a:rPr>
                        <a:t>population</a:t>
                      </a:r>
                      <a:r>
                        <a:rPr lang="ru-RU" sz="2400" dirty="0">
                          <a:effectLst/>
                        </a:rPr>
                        <a:t> (2013)</a:t>
                      </a:r>
                      <a:endParaRPr lang="ru-RU" sz="2400" dirty="0">
                        <a:effectLst/>
                        <a:latin typeface="Calibri"/>
                        <a:ea typeface="Calibri"/>
                        <a:cs typeface="Times New Roman"/>
                      </a:endParaRPr>
                    </a:p>
                  </a:txBody>
                  <a:tcPr marL="76200" marR="76200" marT="76200" marB="76200"/>
                </a:tc>
              </a:tr>
            </a:tbl>
          </a:graphicData>
        </a:graphic>
      </p:graphicFrame>
      <p:sp>
        <p:nvSpPr>
          <p:cNvPr id="13" name="TextBox 12"/>
          <p:cNvSpPr txBox="1"/>
          <p:nvPr/>
        </p:nvSpPr>
        <p:spPr>
          <a:xfrm>
            <a:off x="1196436" y="17735668"/>
            <a:ext cx="8596952" cy="523220"/>
          </a:xfrm>
          <a:prstGeom prst="rect">
            <a:avLst/>
          </a:prstGeom>
          <a:noFill/>
        </p:spPr>
        <p:txBody>
          <a:bodyPr wrap="square" rtlCol="0">
            <a:spAutoFit/>
          </a:bodyPr>
          <a:lstStyle/>
          <a:p>
            <a:r>
              <a:rPr lang="en-US" sz="2800" b="1" dirty="0" smtClean="0"/>
              <a:t>Fig. 1.  Belarus in Europe</a:t>
            </a:r>
            <a:endParaRPr lang="ru-RU" sz="2800" b="1" dirty="0"/>
          </a:p>
        </p:txBody>
      </p:sp>
      <p:grpSp>
        <p:nvGrpSpPr>
          <p:cNvPr id="18" name="Группа 17"/>
          <p:cNvGrpSpPr/>
          <p:nvPr/>
        </p:nvGrpSpPr>
        <p:grpSpPr>
          <a:xfrm>
            <a:off x="13695906" y="15744302"/>
            <a:ext cx="5753972" cy="4769649"/>
            <a:chOff x="0" y="0"/>
            <a:chExt cx="7055477" cy="5729498"/>
          </a:xfrm>
        </p:grpSpPr>
        <p:grpSp>
          <p:nvGrpSpPr>
            <p:cNvPr id="19" name="Group 10"/>
            <p:cNvGrpSpPr/>
            <p:nvPr/>
          </p:nvGrpSpPr>
          <p:grpSpPr>
            <a:xfrm>
              <a:off x="0" y="885022"/>
              <a:ext cx="4248472" cy="4032448"/>
              <a:chOff x="0" y="885022"/>
              <a:chExt cx="4248472" cy="4032448"/>
            </a:xfrm>
          </p:grpSpPr>
          <p:sp>
            <p:nvSpPr>
              <p:cNvPr id="32" name="Ellipse 2"/>
              <p:cNvSpPr/>
              <p:nvPr/>
            </p:nvSpPr>
            <p:spPr>
              <a:xfrm>
                <a:off x="0" y="885022"/>
                <a:ext cx="4248472" cy="4032448"/>
              </a:xfrm>
              <a:prstGeom prst="ellipse">
                <a:avLst/>
              </a:prstGeom>
              <a:solidFill>
                <a:srgbClr val="FF9933"/>
              </a:solidFill>
              <a:ln w="25400" cap="flat" cmpd="sng" algn="ctr">
                <a:solidFill>
                  <a:srgbClr val="00364C">
                    <a:shade val="50000"/>
                  </a:srgbClr>
                </a:solidFill>
                <a:prstDash val="solid"/>
              </a:ln>
              <a:effectLst/>
            </p:spPr>
            <p:txBody>
              <a:bodyPr rtlCol="0" anchor="ctr"/>
              <a:lstStyle/>
              <a:p>
                <a:pPr>
                  <a:lnSpc>
                    <a:spcPct val="115000"/>
                  </a:lnSpc>
                  <a:spcAft>
                    <a:spcPts val="1000"/>
                  </a:spcAft>
                </a:pPr>
                <a:r>
                  <a:rPr lang="ru-RU" sz="1100">
                    <a:effectLst/>
                    <a:latin typeface="Calibri"/>
                    <a:ea typeface="Times New Roman"/>
                    <a:cs typeface="Times New Roman"/>
                  </a:rPr>
                  <a:t> </a:t>
                </a:r>
                <a:endParaRPr lang="ru-RU" sz="1100">
                  <a:effectLst/>
                  <a:latin typeface="Calibri"/>
                  <a:ea typeface="Calibri"/>
                  <a:cs typeface="Times New Roman"/>
                </a:endParaRPr>
              </a:p>
            </p:txBody>
          </p:sp>
          <p:sp>
            <p:nvSpPr>
              <p:cNvPr id="33" name="Tekstboks 6"/>
              <p:cNvSpPr txBox="1"/>
              <p:nvPr/>
            </p:nvSpPr>
            <p:spPr>
              <a:xfrm>
                <a:off x="287954" y="2632425"/>
                <a:ext cx="855148" cy="776399"/>
              </a:xfrm>
              <a:prstGeom prst="rect">
                <a:avLst/>
              </a:prstGeom>
              <a:noFill/>
            </p:spPr>
            <p:txBody>
              <a:bodyPr wrap="square" rtlCol="0">
                <a:spAutoFit/>
              </a:bodyPr>
              <a:lstStyle/>
              <a:p>
                <a:pPr>
                  <a:spcAft>
                    <a:spcPts val="0"/>
                  </a:spcAft>
                </a:pPr>
                <a:r>
                  <a:rPr lang="da-DK" sz="3600" b="1" kern="1200" dirty="0">
                    <a:solidFill>
                      <a:srgbClr val="00364C"/>
                    </a:solidFill>
                    <a:effectLst/>
                    <a:latin typeface="Calibri"/>
                    <a:ea typeface="Times New Roman"/>
                    <a:cs typeface="Times New Roman"/>
                  </a:rPr>
                  <a:t>TB</a:t>
                </a:r>
                <a:endParaRPr lang="ru-RU" sz="3600" dirty="0">
                  <a:effectLst/>
                  <a:latin typeface="Times New Roman"/>
                  <a:ea typeface="Times New Roman"/>
                </a:endParaRPr>
              </a:p>
            </p:txBody>
          </p:sp>
        </p:grpSp>
        <p:grpSp>
          <p:nvGrpSpPr>
            <p:cNvPr id="20" name="Group 11"/>
            <p:cNvGrpSpPr/>
            <p:nvPr/>
          </p:nvGrpSpPr>
          <p:grpSpPr>
            <a:xfrm>
              <a:off x="1723390" y="1474511"/>
              <a:ext cx="2520280" cy="2448272"/>
              <a:chOff x="1723390" y="1474511"/>
              <a:chExt cx="2520280" cy="2448272"/>
            </a:xfrm>
          </p:grpSpPr>
          <p:sp>
            <p:nvSpPr>
              <p:cNvPr id="30" name="Ellipse 3"/>
              <p:cNvSpPr/>
              <p:nvPr/>
            </p:nvSpPr>
            <p:spPr>
              <a:xfrm>
                <a:off x="1723390" y="1474511"/>
                <a:ext cx="2520280" cy="2448272"/>
              </a:xfrm>
              <a:prstGeom prst="ellipse">
                <a:avLst/>
              </a:prstGeom>
              <a:solidFill>
                <a:srgbClr val="FF6600"/>
              </a:solidFill>
              <a:ln w="25400" cap="flat" cmpd="sng" algn="ctr">
                <a:solidFill>
                  <a:srgbClr val="00364C">
                    <a:shade val="50000"/>
                  </a:srgbClr>
                </a:solidFill>
                <a:prstDash val="solid"/>
              </a:ln>
              <a:effectLst/>
            </p:spPr>
            <p:txBody>
              <a:bodyPr rtlCol="0" anchor="ctr"/>
              <a:lstStyle/>
              <a:p>
                <a:pPr>
                  <a:lnSpc>
                    <a:spcPct val="115000"/>
                  </a:lnSpc>
                  <a:spcAft>
                    <a:spcPts val="1000"/>
                  </a:spcAft>
                </a:pPr>
                <a:r>
                  <a:rPr lang="ru-RU" sz="1100">
                    <a:effectLst/>
                    <a:latin typeface="Calibri"/>
                    <a:ea typeface="Times New Roman"/>
                    <a:cs typeface="Times New Roman"/>
                  </a:rPr>
                  <a:t> </a:t>
                </a:r>
                <a:endParaRPr lang="ru-RU" sz="1100">
                  <a:effectLst/>
                  <a:latin typeface="Calibri"/>
                  <a:ea typeface="Calibri"/>
                  <a:cs typeface="Times New Roman"/>
                </a:endParaRPr>
              </a:p>
            </p:txBody>
          </p:sp>
          <p:sp>
            <p:nvSpPr>
              <p:cNvPr id="31" name="Tekstboks 7"/>
              <p:cNvSpPr txBox="1"/>
              <p:nvPr/>
            </p:nvSpPr>
            <p:spPr>
              <a:xfrm>
                <a:off x="1862275" y="2338176"/>
                <a:ext cx="1985313" cy="702456"/>
              </a:xfrm>
              <a:prstGeom prst="rect">
                <a:avLst/>
              </a:prstGeom>
              <a:noFill/>
            </p:spPr>
            <p:txBody>
              <a:bodyPr wrap="square" rtlCol="0">
                <a:spAutoFit/>
              </a:bodyPr>
              <a:lstStyle/>
              <a:p>
                <a:pPr>
                  <a:spcAft>
                    <a:spcPts val="0"/>
                  </a:spcAft>
                </a:pPr>
                <a:r>
                  <a:rPr lang="da-DK" sz="3200" b="1" kern="1200" dirty="0">
                    <a:solidFill>
                      <a:srgbClr val="00364C"/>
                    </a:solidFill>
                    <a:effectLst/>
                    <a:latin typeface="Calibri"/>
                    <a:ea typeface="Times New Roman"/>
                    <a:cs typeface="Times New Roman"/>
                  </a:rPr>
                  <a:t>MDR-TB</a:t>
                </a:r>
                <a:endParaRPr lang="ru-RU" sz="3200" dirty="0">
                  <a:effectLst/>
                  <a:latin typeface="Times New Roman"/>
                  <a:ea typeface="Times New Roman"/>
                </a:endParaRPr>
              </a:p>
            </p:txBody>
          </p:sp>
        </p:grpSp>
        <p:grpSp>
          <p:nvGrpSpPr>
            <p:cNvPr id="21" name="Group 12"/>
            <p:cNvGrpSpPr/>
            <p:nvPr/>
          </p:nvGrpSpPr>
          <p:grpSpPr>
            <a:xfrm>
              <a:off x="2184190" y="0"/>
              <a:ext cx="3672408" cy="3456384"/>
              <a:chOff x="2184190" y="0"/>
              <a:chExt cx="3672408" cy="3456384"/>
            </a:xfrm>
          </p:grpSpPr>
          <p:sp>
            <p:nvSpPr>
              <p:cNvPr id="28" name="Ellipse 4"/>
              <p:cNvSpPr/>
              <p:nvPr/>
            </p:nvSpPr>
            <p:spPr>
              <a:xfrm>
                <a:off x="2184190" y="0"/>
                <a:ext cx="3672408" cy="3456384"/>
              </a:xfrm>
              <a:prstGeom prst="ellipse">
                <a:avLst/>
              </a:prstGeom>
              <a:solidFill>
                <a:srgbClr val="639A22">
                  <a:alpha val="50000"/>
                </a:srgbClr>
              </a:solidFill>
              <a:ln w="25400" cap="flat" cmpd="sng" algn="ctr">
                <a:solidFill>
                  <a:srgbClr val="00364C">
                    <a:shade val="50000"/>
                  </a:srgbClr>
                </a:solidFill>
                <a:prstDash val="solid"/>
              </a:ln>
              <a:effectLst/>
            </p:spPr>
            <p:txBody>
              <a:bodyPr rtlCol="0" anchor="ctr"/>
              <a:lstStyle/>
              <a:p>
                <a:pPr>
                  <a:lnSpc>
                    <a:spcPct val="115000"/>
                  </a:lnSpc>
                  <a:spcAft>
                    <a:spcPts val="1000"/>
                  </a:spcAft>
                </a:pPr>
                <a:r>
                  <a:rPr lang="en-US" sz="1100">
                    <a:effectLst/>
                    <a:latin typeface="Calibri"/>
                    <a:ea typeface="Times New Roman"/>
                    <a:cs typeface="Times New Roman"/>
                  </a:rPr>
                  <a:t> </a:t>
                </a:r>
                <a:endParaRPr lang="ru-RU" sz="1100">
                  <a:effectLst/>
                  <a:latin typeface="Calibri"/>
                  <a:ea typeface="Calibri"/>
                  <a:cs typeface="Times New Roman"/>
                </a:endParaRPr>
              </a:p>
            </p:txBody>
          </p:sp>
          <p:sp>
            <p:nvSpPr>
              <p:cNvPr id="29" name="Tekstboks 8"/>
              <p:cNvSpPr txBox="1"/>
              <p:nvPr/>
            </p:nvSpPr>
            <p:spPr>
              <a:xfrm>
                <a:off x="3670835" y="952080"/>
                <a:ext cx="939800" cy="711835"/>
              </a:xfrm>
              <a:prstGeom prst="rect">
                <a:avLst/>
              </a:prstGeom>
              <a:noFill/>
            </p:spPr>
            <p:txBody>
              <a:bodyPr wrap="none" rtlCol="0">
                <a:spAutoFit/>
              </a:bodyPr>
              <a:lstStyle/>
              <a:p>
                <a:pPr>
                  <a:spcAft>
                    <a:spcPts val="0"/>
                  </a:spcAft>
                </a:pPr>
                <a:r>
                  <a:rPr lang="da-DK" sz="4000" b="1" kern="1200" dirty="0">
                    <a:solidFill>
                      <a:srgbClr val="00364C"/>
                    </a:solidFill>
                    <a:effectLst/>
                    <a:latin typeface="Calibri"/>
                    <a:ea typeface="Times New Roman"/>
                    <a:cs typeface="Times New Roman"/>
                  </a:rPr>
                  <a:t>HIV</a:t>
                </a:r>
                <a:endParaRPr lang="ru-RU" sz="1200" dirty="0">
                  <a:effectLst/>
                  <a:latin typeface="Times New Roman"/>
                  <a:ea typeface="Times New Roman"/>
                </a:endParaRPr>
              </a:p>
            </p:txBody>
          </p:sp>
        </p:grpSp>
        <p:grpSp>
          <p:nvGrpSpPr>
            <p:cNvPr id="22" name="Group 13"/>
            <p:cNvGrpSpPr/>
            <p:nvPr/>
          </p:nvGrpSpPr>
          <p:grpSpPr>
            <a:xfrm>
              <a:off x="2808312" y="3456384"/>
              <a:ext cx="2829118" cy="2273114"/>
              <a:chOff x="2808312" y="3456384"/>
              <a:chExt cx="3456384" cy="3096344"/>
            </a:xfrm>
          </p:grpSpPr>
          <p:sp>
            <p:nvSpPr>
              <p:cNvPr id="26" name="Ellipse 5"/>
              <p:cNvSpPr/>
              <p:nvPr/>
            </p:nvSpPr>
            <p:spPr>
              <a:xfrm>
                <a:off x="2808312" y="3456384"/>
                <a:ext cx="3456384" cy="3096344"/>
              </a:xfrm>
              <a:prstGeom prst="ellipse">
                <a:avLst/>
              </a:prstGeom>
              <a:solidFill>
                <a:srgbClr val="66FFCC">
                  <a:alpha val="50000"/>
                </a:srgbClr>
              </a:solidFill>
              <a:ln w="25400" cap="flat" cmpd="sng" algn="ctr">
                <a:solidFill>
                  <a:srgbClr val="00364C">
                    <a:shade val="50000"/>
                  </a:srgbClr>
                </a:solidFill>
                <a:prstDash val="solid"/>
              </a:ln>
              <a:effectLst/>
            </p:spPr>
            <p:txBody>
              <a:bodyPr rtlCol="0" anchor="ctr"/>
              <a:lstStyle/>
              <a:p>
                <a:pPr>
                  <a:lnSpc>
                    <a:spcPct val="115000"/>
                  </a:lnSpc>
                  <a:spcAft>
                    <a:spcPts val="1000"/>
                  </a:spcAft>
                </a:pPr>
                <a:r>
                  <a:rPr lang="ru-RU" sz="1100">
                    <a:effectLst/>
                    <a:latin typeface="Calibri"/>
                    <a:ea typeface="Times New Roman"/>
                    <a:cs typeface="Times New Roman"/>
                  </a:rPr>
                  <a:t> </a:t>
                </a:r>
                <a:endParaRPr lang="ru-RU" sz="1100">
                  <a:effectLst/>
                  <a:latin typeface="Calibri"/>
                  <a:ea typeface="Calibri"/>
                  <a:cs typeface="Times New Roman"/>
                </a:endParaRPr>
              </a:p>
            </p:txBody>
          </p:sp>
          <p:sp>
            <p:nvSpPr>
              <p:cNvPr id="27" name="Tekstboks 9"/>
              <p:cNvSpPr txBox="1"/>
              <p:nvPr/>
            </p:nvSpPr>
            <p:spPr>
              <a:xfrm>
                <a:off x="3723334" y="4519738"/>
                <a:ext cx="1727374" cy="956857"/>
              </a:xfrm>
              <a:prstGeom prst="rect">
                <a:avLst/>
              </a:prstGeom>
              <a:noFill/>
            </p:spPr>
            <p:txBody>
              <a:bodyPr wrap="none" rtlCol="0">
                <a:spAutoFit/>
              </a:bodyPr>
              <a:lstStyle/>
              <a:p>
                <a:pPr>
                  <a:spcAft>
                    <a:spcPts val="0"/>
                  </a:spcAft>
                </a:pPr>
                <a:r>
                  <a:rPr lang="da-DK" sz="3200" b="1" kern="1200" dirty="0">
                    <a:solidFill>
                      <a:srgbClr val="00364C"/>
                    </a:solidFill>
                    <a:effectLst/>
                    <a:latin typeface="Calibri"/>
                    <a:ea typeface="Times New Roman"/>
                    <a:cs typeface="Times New Roman"/>
                  </a:rPr>
                  <a:t>COPD</a:t>
                </a:r>
                <a:endParaRPr lang="ru-RU" sz="3200" dirty="0">
                  <a:effectLst/>
                  <a:latin typeface="Times New Roman"/>
                  <a:ea typeface="Times New Roman"/>
                </a:endParaRPr>
              </a:p>
            </p:txBody>
          </p:sp>
        </p:grpSp>
        <p:grpSp>
          <p:nvGrpSpPr>
            <p:cNvPr id="23" name="Group 13"/>
            <p:cNvGrpSpPr/>
            <p:nvPr/>
          </p:nvGrpSpPr>
          <p:grpSpPr>
            <a:xfrm>
              <a:off x="4078854" y="1885102"/>
              <a:ext cx="2976623" cy="2608352"/>
              <a:chOff x="4078854" y="1885102"/>
              <a:chExt cx="3456384" cy="3096344"/>
            </a:xfrm>
          </p:grpSpPr>
          <p:sp>
            <p:nvSpPr>
              <p:cNvPr id="24" name="Ellipse 5"/>
              <p:cNvSpPr/>
              <p:nvPr/>
            </p:nvSpPr>
            <p:spPr>
              <a:xfrm>
                <a:off x="4078854" y="1885102"/>
                <a:ext cx="3456384" cy="3096344"/>
              </a:xfrm>
              <a:prstGeom prst="ellipse">
                <a:avLst/>
              </a:prstGeom>
              <a:solidFill>
                <a:srgbClr val="66FFCC">
                  <a:alpha val="50000"/>
                </a:srgbClr>
              </a:solidFill>
              <a:ln w="25400" cap="flat" cmpd="sng" algn="ctr">
                <a:solidFill>
                  <a:srgbClr val="00364C">
                    <a:shade val="50000"/>
                  </a:srgbClr>
                </a:solidFill>
                <a:prstDash val="solid"/>
              </a:ln>
              <a:effectLst/>
            </p:spPr>
            <p:txBody>
              <a:bodyPr rtlCol="0" anchor="ctr"/>
              <a:lstStyle/>
              <a:p>
                <a:pPr>
                  <a:lnSpc>
                    <a:spcPct val="115000"/>
                  </a:lnSpc>
                  <a:spcAft>
                    <a:spcPts val="1000"/>
                  </a:spcAft>
                </a:pPr>
                <a:r>
                  <a:rPr lang="ru-RU" sz="1100">
                    <a:effectLst/>
                    <a:latin typeface="Calibri"/>
                    <a:ea typeface="Times New Roman"/>
                    <a:cs typeface="Times New Roman"/>
                  </a:rPr>
                  <a:t> </a:t>
                </a:r>
                <a:endParaRPr lang="ru-RU" sz="1100">
                  <a:effectLst/>
                  <a:latin typeface="Calibri"/>
                  <a:ea typeface="Calibri"/>
                  <a:cs typeface="Times New Roman"/>
                </a:endParaRPr>
              </a:p>
            </p:txBody>
          </p:sp>
          <p:sp>
            <p:nvSpPr>
              <p:cNvPr id="25" name="Tekstboks 9"/>
              <p:cNvSpPr txBox="1"/>
              <p:nvPr/>
            </p:nvSpPr>
            <p:spPr>
              <a:xfrm>
                <a:off x="4944224" y="2892462"/>
                <a:ext cx="2357625" cy="921655"/>
              </a:xfrm>
              <a:prstGeom prst="rect">
                <a:avLst/>
              </a:prstGeom>
              <a:noFill/>
            </p:spPr>
            <p:txBody>
              <a:bodyPr wrap="none" rtlCol="0">
                <a:spAutoFit/>
              </a:bodyPr>
              <a:lstStyle/>
              <a:p>
                <a:pPr>
                  <a:spcAft>
                    <a:spcPts val="0"/>
                  </a:spcAft>
                </a:pPr>
                <a:r>
                  <a:rPr lang="da-DK" sz="3600" b="1" kern="1200" dirty="0">
                    <a:solidFill>
                      <a:srgbClr val="00364C"/>
                    </a:solidFill>
                    <a:effectLst/>
                    <a:latin typeface="Calibri"/>
                    <a:ea typeface="Times New Roman"/>
                    <a:cs typeface="Times New Roman"/>
                  </a:rPr>
                  <a:t>Asthma</a:t>
                </a:r>
                <a:endParaRPr lang="ru-RU" sz="3600" dirty="0">
                  <a:effectLst/>
                  <a:latin typeface="Times New Roman"/>
                  <a:ea typeface="Times New Roman"/>
                </a:endParaRPr>
              </a:p>
            </p:txBody>
          </p:sp>
        </p:grpSp>
      </p:grpSp>
      <p:graphicFrame>
        <p:nvGraphicFramePr>
          <p:cNvPr id="14" name="Таблица 13"/>
          <p:cNvGraphicFramePr>
            <a:graphicFrameLocks noGrp="1"/>
          </p:cNvGraphicFramePr>
          <p:nvPr>
            <p:extLst>
              <p:ext uri="{D42A27DB-BD31-4B8C-83A1-F6EECF244321}">
                <p14:modId xmlns:p14="http://schemas.microsoft.com/office/powerpoint/2010/main" val="3371618282"/>
              </p:ext>
            </p:extLst>
          </p:nvPr>
        </p:nvGraphicFramePr>
        <p:xfrm>
          <a:off x="19468756" y="15910427"/>
          <a:ext cx="8921574" cy="5052745"/>
        </p:xfrm>
        <a:graphic>
          <a:graphicData uri="http://schemas.openxmlformats.org/drawingml/2006/table">
            <a:tbl>
              <a:tblPr firstRow="1" firstCol="1" bandRow="1"/>
              <a:tblGrid>
                <a:gridCol w="4683696"/>
                <a:gridCol w="2340244"/>
                <a:gridCol w="1897634"/>
              </a:tblGrid>
              <a:tr h="567285">
                <a:tc>
                  <a:txBody>
                    <a:bodyPr/>
                    <a:lstStyle/>
                    <a:p>
                      <a:pPr>
                        <a:lnSpc>
                          <a:spcPts val="2600"/>
                        </a:lnSpc>
                        <a:spcAft>
                          <a:spcPts val="0"/>
                        </a:spcAft>
                      </a:pPr>
                      <a:r>
                        <a:rPr lang="en-US" sz="2400" dirty="0">
                          <a:effectLst/>
                          <a:latin typeface="Times New Roman"/>
                          <a:ea typeface="Times New Roman"/>
                          <a:cs typeface="Times New Roman"/>
                        </a:rPr>
                        <a:t>HIV/AIDS - adult prevalence rate</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ts val="2600"/>
                        </a:lnSpc>
                        <a:spcAft>
                          <a:spcPts val="0"/>
                        </a:spcAft>
                      </a:pPr>
                      <a:r>
                        <a:rPr lang="ru-RU" sz="2400" dirty="0">
                          <a:effectLst/>
                          <a:latin typeface="Times New Roman"/>
                          <a:ea typeface="Times New Roman"/>
                          <a:cs typeface="Times New Roman"/>
                        </a:rPr>
                        <a:t>0.64% (2015 </a:t>
                      </a:r>
                      <a:r>
                        <a:rPr lang="ru-RU" sz="2400" dirty="0" err="1">
                          <a:effectLst/>
                          <a:latin typeface="Times New Roman"/>
                          <a:ea typeface="Times New Roman"/>
                          <a:cs typeface="Times New Roman"/>
                        </a:rPr>
                        <a:t>est</a:t>
                      </a:r>
                      <a:r>
                        <a:rPr lang="ru-RU" sz="2400" dirty="0">
                          <a:effectLst/>
                          <a:latin typeface="Times New Roman"/>
                          <a:ea typeface="Times New Roman"/>
                          <a:cs typeface="Times New Roman"/>
                        </a:rPr>
                        <a:t>.)</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67285">
                <a:tc>
                  <a:txBody>
                    <a:bodyPr/>
                    <a:lstStyle/>
                    <a:p>
                      <a:pPr>
                        <a:lnSpc>
                          <a:spcPts val="2600"/>
                        </a:lnSpc>
                        <a:spcAft>
                          <a:spcPts val="0"/>
                        </a:spcAft>
                      </a:pPr>
                      <a:r>
                        <a:rPr lang="en-US" sz="2400" dirty="0">
                          <a:effectLst/>
                          <a:latin typeface="Times New Roman"/>
                          <a:ea typeface="Times New Roman"/>
                          <a:cs typeface="Times New Roman"/>
                        </a:rPr>
                        <a:t>HIV/AIDS - people living with HIV/AIDS</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gridSpan="2">
                  <a:txBody>
                    <a:bodyPr/>
                    <a:lstStyle/>
                    <a:p>
                      <a:pPr>
                        <a:lnSpc>
                          <a:spcPts val="2600"/>
                        </a:lnSpc>
                        <a:spcAft>
                          <a:spcPts val="0"/>
                        </a:spcAft>
                      </a:pPr>
                      <a:r>
                        <a:rPr lang="ru-RU" sz="2400" dirty="0">
                          <a:effectLst/>
                          <a:latin typeface="Times New Roman"/>
                          <a:ea typeface="Times New Roman"/>
                          <a:cs typeface="Times New Roman"/>
                        </a:rPr>
                        <a:t>35,200 (2015 </a:t>
                      </a:r>
                      <a:r>
                        <a:rPr lang="ru-RU" sz="2400" dirty="0" err="1">
                          <a:effectLst/>
                          <a:latin typeface="Times New Roman"/>
                          <a:ea typeface="Times New Roman"/>
                          <a:cs typeface="Times New Roman"/>
                        </a:rPr>
                        <a:t>est</a:t>
                      </a:r>
                      <a:r>
                        <a:rPr lang="ru-RU" sz="2400" dirty="0">
                          <a:effectLst/>
                          <a:latin typeface="Times New Roman"/>
                          <a:ea typeface="Times New Roman"/>
                          <a:cs typeface="Times New Roman"/>
                        </a:rPr>
                        <a:t>.)</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EEE"/>
                    </a:solidFill>
                  </a:tcPr>
                </a:tc>
                <a:tc hMerge="1">
                  <a:txBody>
                    <a:bodyPr/>
                    <a:lstStyle/>
                    <a:p>
                      <a:endParaRPr lang="ru-RU"/>
                    </a:p>
                  </a:txBody>
                  <a:tcPr/>
                </a:tc>
              </a:tr>
              <a:tr h="567285">
                <a:tc>
                  <a:txBody>
                    <a:bodyPr/>
                    <a:lstStyle/>
                    <a:p>
                      <a:pPr>
                        <a:lnSpc>
                          <a:spcPts val="2600"/>
                        </a:lnSpc>
                        <a:spcAft>
                          <a:spcPts val="0"/>
                        </a:spcAft>
                      </a:pPr>
                      <a:r>
                        <a:rPr lang="ru-RU" sz="2400">
                          <a:effectLst/>
                          <a:latin typeface="Times New Roman"/>
                          <a:ea typeface="Times New Roman"/>
                          <a:cs typeface="Times New Roman"/>
                        </a:rPr>
                        <a:t>HIV/AIDS - deaths</a:t>
                      </a:r>
                      <a:endParaRPr lang="ru-RU" sz="240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ts val="2600"/>
                        </a:lnSpc>
                        <a:spcAft>
                          <a:spcPts val="0"/>
                        </a:spcAft>
                      </a:pPr>
                      <a:r>
                        <a:rPr lang="ru-RU" sz="2400" dirty="0">
                          <a:effectLst/>
                          <a:latin typeface="Times New Roman"/>
                          <a:ea typeface="Times New Roman"/>
                          <a:cs typeface="Times New Roman"/>
                        </a:rPr>
                        <a:t>1,000 (2015 </a:t>
                      </a:r>
                      <a:r>
                        <a:rPr lang="ru-RU" sz="2400" dirty="0" err="1">
                          <a:effectLst/>
                          <a:latin typeface="Times New Roman"/>
                          <a:ea typeface="Times New Roman"/>
                          <a:cs typeface="Times New Roman"/>
                        </a:rPr>
                        <a:t>est</a:t>
                      </a:r>
                      <a:r>
                        <a:rPr lang="ru-RU" sz="2400" dirty="0">
                          <a:effectLst/>
                          <a:latin typeface="Times New Roman"/>
                          <a:ea typeface="Times New Roman"/>
                          <a:cs typeface="Times New Roman"/>
                        </a:rPr>
                        <a:t>.)</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67285">
                <a:tc>
                  <a:txBody>
                    <a:bodyPr/>
                    <a:lstStyle/>
                    <a:p>
                      <a:pPr>
                        <a:lnSpc>
                          <a:spcPts val="2600"/>
                        </a:lnSpc>
                        <a:spcAft>
                          <a:spcPts val="0"/>
                        </a:spcAft>
                      </a:pPr>
                      <a:r>
                        <a:rPr lang="en-US" sz="2400" dirty="0">
                          <a:effectLst/>
                          <a:latin typeface="Times New Roman"/>
                          <a:ea typeface="Times New Roman"/>
                          <a:cs typeface="Times New Roman"/>
                        </a:rPr>
                        <a:t>COPD prevalence</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ts val="2600"/>
                        </a:lnSpc>
                        <a:spcAft>
                          <a:spcPts val="0"/>
                        </a:spcAft>
                      </a:pPr>
                      <a:r>
                        <a:rPr lang="en-US" sz="2400" dirty="0">
                          <a:effectLst/>
                          <a:latin typeface="Times New Roman"/>
                          <a:ea typeface="Times New Roman"/>
                          <a:cs typeface="Times New Roman"/>
                        </a:rPr>
                        <a:t>511,735 (2015 est.)</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67285">
                <a:tc>
                  <a:txBody>
                    <a:bodyPr/>
                    <a:lstStyle/>
                    <a:p>
                      <a:pPr>
                        <a:lnSpc>
                          <a:spcPts val="2600"/>
                        </a:lnSpc>
                        <a:spcAft>
                          <a:spcPts val="0"/>
                        </a:spcAft>
                      </a:pPr>
                      <a:r>
                        <a:rPr lang="en-US" sz="2400">
                          <a:effectLst/>
                          <a:latin typeface="Times New Roman"/>
                          <a:ea typeface="Times New Roman"/>
                          <a:cs typeface="Times New Roman"/>
                        </a:rPr>
                        <a:t>COPD extrapolated undiagnosed prevalence</a:t>
                      </a:r>
                      <a:endParaRPr lang="ru-RU" sz="240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ts val="2600"/>
                        </a:lnSpc>
                        <a:spcAft>
                          <a:spcPts val="0"/>
                        </a:spcAft>
                      </a:pPr>
                      <a:r>
                        <a:rPr lang="en-US" sz="2400" dirty="0">
                          <a:effectLst/>
                          <a:latin typeface="Times New Roman"/>
                          <a:ea typeface="Times New Roman"/>
                          <a:cs typeface="Times New Roman"/>
                        </a:rPr>
                        <a:t>568,594 (2015 est.)</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67285">
                <a:tc>
                  <a:txBody>
                    <a:bodyPr/>
                    <a:lstStyle/>
                    <a:p>
                      <a:pPr>
                        <a:lnSpc>
                          <a:spcPts val="2600"/>
                        </a:lnSpc>
                        <a:spcAft>
                          <a:spcPts val="0"/>
                        </a:spcAft>
                      </a:pPr>
                      <a:r>
                        <a:rPr lang="en-US" sz="2400">
                          <a:effectLst/>
                          <a:latin typeface="Times New Roman"/>
                          <a:ea typeface="Times New Roman"/>
                          <a:cs typeface="Times New Roman"/>
                        </a:rPr>
                        <a:t>Asthma prevalence</a:t>
                      </a:r>
                      <a:endParaRPr lang="ru-RU" sz="240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ts val="2600"/>
                        </a:lnSpc>
                        <a:spcAft>
                          <a:spcPts val="0"/>
                        </a:spcAft>
                      </a:pPr>
                      <a:r>
                        <a:rPr lang="en-US" sz="2400" dirty="0">
                          <a:effectLst/>
                          <a:latin typeface="Times New Roman"/>
                          <a:ea typeface="Times New Roman"/>
                          <a:cs typeface="Times New Roman"/>
                        </a:rPr>
                        <a:t>235,830 (2014 est.)</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90720">
                <a:tc>
                  <a:txBody>
                    <a:bodyPr/>
                    <a:lstStyle/>
                    <a:p>
                      <a:pPr>
                        <a:lnSpc>
                          <a:spcPts val="2600"/>
                        </a:lnSpc>
                        <a:spcAft>
                          <a:spcPts val="0"/>
                        </a:spcAft>
                      </a:pPr>
                      <a:r>
                        <a:rPr lang="en-US" sz="2400" b="1" dirty="0">
                          <a:effectLst/>
                          <a:latin typeface="Times New Roman"/>
                          <a:ea typeface="Times New Roman"/>
                          <a:cs typeface="Times New Roman"/>
                        </a:rPr>
                        <a:t>TB</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ru-RU" sz="2400" b="1" dirty="0" err="1">
                          <a:solidFill>
                            <a:srgbClr val="000000"/>
                          </a:solidFill>
                          <a:effectLst/>
                          <a:latin typeface="Times New Roman"/>
                          <a:ea typeface="Times New Roman"/>
                          <a:cs typeface="Times New Roman"/>
                        </a:rPr>
                        <a:t>Number</a:t>
                      </a:r>
                      <a:r>
                        <a:rPr lang="ru-RU" sz="2400" b="1" dirty="0">
                          <a:solidFill>
                            <a:srgbClr val="000000"/>
                          </a:solidFill>
                          <a:effectLst/>
                          <a:latin typeface="Times New Roman"/>
                          <a:ea typeface="Times New Roman"/>
                          <a:cs typeface="Times New Roman"/>
                        </a:rPr>
                        <a:t> </a:t>
                      </a:r>
                      <a:r>
                        <a:rPr lang="en-US" sz="2400" b="1" dirty="0" smtClean="0">
                          <a:solidFill>
                            <a:srgbClr val="000000"/>
                          </a:solidFill>
                          <a:effectLst/>
                          <a:latin typeface="Times New Roman"/>
                          <a:ea typeface="Times New Roman"/>
                          <a:cs typeface="Times New Roman"/>
                        </a:rPr>
                        <a:t>/K</a:t>
                      </a:r>
                      <a:endParaRPr lang="ru-RU" sz="2400" dirty="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US" sz="2400" b="1" dirty="0">
                          <a:solidFill>
                            <a:srgbClr val="000000"/>
                          </a:solidFill>
                          <a:effectLst/>
                          <a:latin typeface="Times New Roman"/>
                          <a:ea typeface="Times New Roman"/>
                          <a:cs typeface="Times New Roman"/>
                        </a:rPr>
                        <a:t>/100 000 </a:t>
                      </a:r>
                      <a:endParaRPr lang="ru-RU" sz="2400" dirty="0">
                        <a:effectLst/>
                        <a:latin typeface="Calibri"/>
                        <a:ea typeface="Calibri"/>
                        <a:cs typeface="Times New Roman"/>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7285">
                <a:tc>
                  <a:txBody>
                    <a:bodyPr/>
                    <a:lstStyle/>
                    <a:p>
                      <a:pPr>
                        <a:lnSpc>
                          <a:spcPts val="2600"/>
                        </a:lnSpc>
                        <a:spcAft>
                          <a:spcPts val="0"/>
                        </a:spcAft>
                      </a:pPr>
                      <a:r>
                        <a:rPr lang="en-US" sz="2400">
                          <a:solidFill>
                            <a:srgbClr val="000000"/>
                          </a:solidFill>
                          <a:effectLst/>
                          <a:latin typeface="Times New Roman"/>
                          <a:ea typeface="Times New Roman"/>
                          <a:cs typeface="Times New Roman"/>
                        </a:rPr>
                        <a:t>Incidence  (includes HIV+TB)</a:t>
                      </a:r>
                      <a:endParaRPr lang="ru-RU" sz="240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US" sz="2400">
                          <a:solidFill>
                            <a:srgbClr val="000000"/>
                          </a:solidFill>
                          <a:effectLst/>
                          <a:latin typeface="Times New Roman"/>
                          <a:ea typeface="Times New Roman"/>
                          <a:cs typeface="Times New Roman"/>
                        </a:rPr>
                        <a:t>5.2 (3.9–6.8)</a:t>
                      </a:r>
                      <a:endParaRPr lang="ru-RU" sz="2400">
                        <a:effectLst/>
                        <a:latin typeface="Calibri"/>
                        <a:ea typeface="Calibri"/>
                        <a:cs typeface="Times New Roman"/>
                      </a:endParaRPr>
                    </a:p>
                  </a:txBody>
                  <a:tcPr marL="76200" marR="76200" marT="76200" marB="762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600"/>
                        </a:lnSpc>
                        <a:spcAft>
                          <a:spcPts val="0"/>
                        </a:spcAft>
                      </a:pPr>
                      <a:r>
                        <a:rPr lang="en-US" sz="2400" dirty="0">
                          <a:solidFill>
                            <a:srgbClr val="000000"/>
                          </a:solidFill>
                          <a:effectLst/>
                          <a:latin typeface="Times New Roman"/>
                          <a:ea typeface="Times New Roman"/>
                          <a:cs typeface="Times New Roman"/>
                        </a:rPr>
                        <a:t>55 </a:t>
                      </a:r>
                      <a:r>
                        <a:rPr lang="ru-RU" sz="2400" dirty="0">
                          <a:solidFill>
                            <a:srgbClr val="000000"/>
                          </a:solidFill>
                          <a:effectLst/>
                          <a:latin typeface="Times New Roman"/>
                          <a:ea typeface="Times New Roman"/>
                          <a:cs typeface="Times New Roman"/>
                        </a:rPr>
                        <a:t>(41–71)</a:t>
                      </a:r>
                      <a:endParaRPr lang="ru-RU" sz="2400" dirty="0">
                        <a:effectLst/>
                        <a:latin typeface="Calibri"/>
                        <a:ea typeface="Calibri"/>
                        <a:cs typeface="Times New Roman"/>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6" name="Таблица 15"/>
          <p:cNvGraphicFramePr>
            <a:graphicFrameLocks noGrp="1"/>
          </p:cNvGraphicFramePr>
          <p:nvPr>
            <p:extLst>
              <p:ext uri="{D42A27DB-BD31-4B8C-83A1-F6EECF244321}">
                <p14:modId xmlns:p14="http://schemas.microsoft.com/office/powerpoint/2010/main" val="3683397567"/>
              </p:ext>
            </p:extLst>
          </p:nvPr>
        </p:nvGraphicFramePr>
        <p:xfrm>
          <a:off x="29368028" y="9762384"/>
          <a:ext cx="13321481" cy="8229752"/>
        </p:xfrm>
        <a:graphic>
          <a:graphicData uri="http://schemas.openxmlformats.org/drawingml/2006/table">
            <a:tbl>
              <a:tblPr firstRow="1" firstCol="1" bandRow="1" bandCol="1"/>
              <a:tblGrid>
                <a:gridCol w="2952328"/>
                <a:gridCol w="1333725"/>
                <a:gridCol w="1881681"/>
                <a:gridCol w="1881681"/>
                <a:gridCol w="1317692"/>
                <a:gridCol w="942132"/>
                <a:gridCol w="1506121"/>
                <a:gridCol w="1506121"/>
              </a:tblGrid>
              <a:tr h="606027">
                <a:tc rowSpan="2">
                  <a:txBody>
                    <a:bodyPr/>
                    <a:lstStyle/>
                    <a:p>
                      <a:pPr>
                        <a:lnSpc>
                          <a:spcPct val="115000"/>
                        </a:lnSpc>
                        <a:spcAft>
                          <a:spcPts val="1000"/>
                        </a:spcAft>
                      </a:pPr>
                      <a:r>
                        <a:rPr lang="en-GB" sz="2800" b="1" dirty="0">
                          <a:effectLst/>
                          <a:latin typeface="Calibri"/>
                          <a:ea typeface="MS MinNew Roman"/>
                          <a:cs typeface="Times New Roman"/>
                        </a:rPr>
                        <a:t>Infection</a:t>
                      </a:r>
                      <a:endParaRPr lang="ru-RU"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gridSpan="5">
                  <a:txBody>
                    <a:bodyPr/>
                    <a:lstStyle/>
                    <a:p>
                      <a:pPr algn="ctr">
                        <a:lnSpc>
                          <a:spcPct val="115000"/>
                        </a:lnSpc>
                        <a:spcAft>
                          <a:spcPts val="1000"/>
                        </a:spcAft>
                      </a:pPr>
                      <a:r>
                        <a:rPr lang="en-GB" sz="2800" b="1">
                          <a:effectLst/>
                          <a:latin typeface="Calibri"/>
                          <a:ea typeface="MS MinNew Roman"/>
                          <a:cs typeface="Times New Roman"/>
                        </a:rPr>
                        <a:t>Number of infections per underlying disorder per year</a:t>
                      </a:r>
                      <a:endParaRPr lang="ru-RU"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nSpc>
                          <a:spcPct val="115000"/>
                        </a:lnSpc>
                        <a:spcAft>
                          <a:spcPts val="1000"/>
                        </a:spcAft>
                      </a:pPr>
                      <a:r>
                        <a:rPr lang="en-GB" sz="2800" b="1">
                          <a:effectLst/>
                          <a:latin typeface="Calibri"/>
                          <a:ea typeface="MS MinNew Roman"/>
                          <a:cs typeface="Times New Roman"/>
                        </a:rPr>
                        <a:t>Total burden</a:t>
                      </a:r>
                      <a:endParaRPr lang="ru-RU"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rowSpan="2">
                  <a:txBody>
                    <a:bodyPr/>
                    <a:lstStyle/>
                    <a:p>
                      <a:pPr>
                        <a:lnSpc>
                          <a:spcPct val="115000"/>
                        </a:lnSpc>
                        <a:spcAft>
                          <a:spcPts val="1000"/>
                        </a:spcAft>
                      </a:pPr>
                      <a:r>
                        <a:rPr lang="en-GB" sz="2800" b="1" dirty="0">
                          <a:effectLst/>
                          <a:latin typeface="Calibri"/>
                          <a:ea typeface="MS MinNew Roman"/>
                          <a:cs typeface="Times New Roman"/>
                        </a:rPr>
                        <a:t>Rate /100K</a:t>
                      </a:r>
                      <a:endParaRPr lang="ru-RU"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448209">
                <a:tc vMerge="1">
                  <a:txBody>
                    <a:bodyPr/>
                    <a:lstStyle/>
                    <a:p>
                      <a:endParaRPr lang="ru-RU"/>
                    </a:p>
                  </a:txBody>
                  <a:tcPr/>
                </a:tc>
                <a:tc>
                  <a:txBody>
                    <a:bodyPr/>
                    <a:lstStyle/>
                    <a:p>
                      <a:pPr>
                        <a:lnSpc>
                          <a:spcPct val="115000"/>
                        </a:lnSpc>
                        <a:spcAft>
                          <a:spcPts val="1000"/>
                        </a:spcAft>
                      </a:pPr>
                      <a:r>
                        <a:rPr lang="en-GB" sz="2800" b="1">
                          <a:effectLst/>
                          <a:latin typeface="Calibri"/>
                          <a:ea typeface="MS MinNew Roman"/>
                          <a:cs typeface="Times New Roman"/>
                        </a:rPr>
                        <a:t>None</a:t>
                      </a:r>
                      <a:endParaRPr lang="ru-RU"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1000"/>
                        </a:spcAft>
                      </a:pPr>
                      <a:r>
                        <a:rPr lang="en-GB" sz="2800" b="1">
                          <a:effectLst/>
                          <a:latin typeface="Calibri"/>
                          <a:ea typeface="MS MinNew Roman"/>
                          <a:cs typeface="Times New Roman"/>
                        </a:rPr>
                        <a:t>HIV/AIDS</a:t>
                      </a:r>
                      <a:endParaRPr lang="ru-RU"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1000"/>
                        </a:spcAft>
                      </a:pPr>
                      <a:r>
                        <a:rPr lang="en-GB" sz="2800" b="1">
                          <a:effectLst/>
                          <a:latin typeface="Calibri"/>
                          <a:ea typeface="MS MinNew Roman"/>
                          <a:cs typeface="Times New Roman"/>
                        </a:rPr>
                        <a:t>Respiratory</a:t>
                      </a:r>
                      <a:endParaRPr lang="ru-RU"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1000"/>
                        </a:spcAft>
                      </a:pPr>
                      <a:r>
                        <a:rPr lang="en-GB" sz="2800" b="1" dirty="0" smtClean="0">
                          <a:effectLst/>
                          <a:latin typeface="Calibri"/>
                          <a:ea typeface="MS MinNew Roman"/>
                          <a:cs typeface="Times New Roman"/>
                        </a:rPr>
                        <a:t>Cancer</a:t>
                      </a:r>
                      <a:endParaRPr lang="ru-RU"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nSpc>
                          <a:spcPct val="115000"/>
                        </a:lnSpc>
                        <a:spcAft>
                          <a:spcPts val="1000"/>
                        </a:spcAft>
                      </a:pPr>
                      <a:r>
                        <a:rPr lang="en-GB" sz="2800" b="1" dirty="0">
                          <a:effectLst/>
                          <a:latin typeface="Calibri"/>
                          <a:ea typeface="MS MinNew Roman"/>
                          <a:cs typeface="Times New Roman"/>
                        </a:rPr>
                        <a:t>ICU</a:t>
                      </a:r>
                      <a:endParaRPr lang="ru-RU"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vMerge="1">
                  <a:txBody>
                    <a:bodyPr/>
                    <a:lstStyle/>
                    <a:p>
                      <a:endParaRPr lang="ru-RU"/>
                    </a:p>
                  </a:txBody>
                  <a:tcPr/>
                </a:tc>
                <a:tc vMerge="1">
                  <a:txBody>
                    <a:bodyPr/>
                    <a:lstStyle/>
                    <a:p>
                      <a:endParaRPr lang="ru-RU"/>
                    </a:p>
                  </a:txBody>
                  <a:tcPr/>
                </a:tc>
              </a:tr>
              <a:tr h="606027">
                <a:tc>
                  <a:txBody>
                    <a:bodyPr/>
                    <a:lstStyle/>
                    <a:p>
                      <a:pPr>
                        <a:lnSpc>
                          <a:spcPct val="115000"/>
                        </a:lnSpc>
                        <a:spcAft>
                          <a:spcPts val="1000"/>
                        </a:spcAft>
                      </a:pPr>
                      <a:r>
                        <a:rPr lang="en-GB" sz="2400">
                          <a:effectLst/>
                          <a:latin typeface="Calibri"/>
                          <a:ea typeface="MS MinNew Roman"/>
                          <a:cs typeface="Times New Roman"/>
                        </a:rPr>
                        <a:t>Oesophageal candidiasis</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2,460</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2,460</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26</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627">
                <a:tc>
                  <a:txBody>
                    <a:bodyPr/>
                    <a:lstStyle/>
                    <a:p>
                      <a:pPr>
                        <a:lnSpc>
                          <a:spcPct val="115000"/>
                        </a:lnSpc>
                        <a:spcAft>
                          <a:spcPts val="1000"/>
                        </a:spcAft>
                      </a:pPr>
                      <a:r>
                        <a:rPr lang="en-GB" sz="2400">
                          <a:effectLst/>
                          <a:latin typeface="Calibri"/>
                          <a:ea typeface="MS MinNew Roman"/>
                          <a:cs typeface="Times New Roman"/>
                        </a:rPr>
                        <a:t>Candidaemia</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335</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143</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478</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5</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0427">
                <a:tc>
                  <a:txBody>
                    <a:bodyPr/>
                    <a:lstStyle/>
                    <a:p>
                      <a:pPr>
                        <a:lnSpc>
                          <a:spcPct val="115000"/>
                        </a:lnSpc>
                        <a:spcAft>
                          <a:spcPts val="1000"/>
                        </a:spcAft>
                      </a:pPr>
                      <a:r>
                        <a:rPr lang="en-GB" sz="2400">
                          <a:effectLst/>
                          <a:latin typeface="Calibri"/>
                          <a:ea typeface="MS MinNew Roman"/>
                          <a:cs typeface="Times New Roman"/>
                        </a:rPr>
                        <a:t>Recurrent vaginal candidiasis (4x/year +)</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164,271</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164,271</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3,437</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627">
                <a:tc>
                  <a:txBody>
                    <a:bodyPr/>
                    <a:lstStyle/>
                    <a:p>
                      <a:pPr>
                        <a:lnSpc>
                          <a:spcPct val="115000"/>
                        </a:lnSpc>
                        <a:spcAft>
                          <a:spcPts val="1000"/>
                        </a:spcAft>
                      </a:pPr>
                      <a:r>
                        <a:rPr lang="en-GB" sz="2400">
                          <a:effectLst/>
                          <a:latin typeface="Calibri"/>
                          <a:ea typeface="MS MinNew Roman"/>
                          <a:cs typeface="Times New Roman"/>
                        </a:rPr>
                        <a:t>ABPA</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5,891</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5,891</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62</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627">
                <a:tc>
                  <a:txBody>
                    <a:bodyPr/>
                    <a:lstStyle/>
                    <a:p>
                      <a:pPr>
                        <a:lnSpc>
                          <a:spcPct val="115000"/>
                        </a:lnSpc>
                        <a:spcAft>
                          <a:spcPts val="1000"/>
                        </a:spcAft>
                      </a:pPr>
                      <a:r>
                        <a:rPr lang="en-GB" sz="2400">
                          <a:effectLst/>
                          <a:latin typeface="Calibri"/>
                          <a:ea typeface="MS MinNew Roman"/>
                          <a:cs typeface="Times New Roman"/>
                        </a:rPr>
                        <a:t>SAFS</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7,776</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 </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 </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7,776</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81</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027">
                <a:tc>
                  <a:txBody>
                    <a:bodyPr/>
                    <a:lstStyle/>
                    <a:p>
                      <a:pPr>
                        <a:lnSpc>
                          <a:spcPct val="115000"/>
                        </a:lnSpc>
                        <a:spcAft>
                          <a:spcPts val="1000"/>
                        </a:spcAft>
                      </a:pPr>
                      <a:r>
                        <a:rPr lang="en-GB" sz="2400">
                          <a:effectLst/>
                          <a:latin typeface="Calibri"/>
                          <a:ea typeface="MS MinNew Roman"/>
                          <a:cs typeface="Times New Roman"/>
                        </a:rPr>
                        <a:t>Chronic pulmonary aspergillosis</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1,644</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1,664</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60</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8209">
                <a:tc>
                  <a:txBody>
                    <a:bodyPr/>
                    <a:lstStyle/>
                    <a:p>
                      <a:pPr>
                        <a:lnSpc>
                          <a:spcPct val="115000"/>
                        </a:lnSpc>
                        <a:spcAft>
                          <a:spcPts val="1000"/>
                        </a:spcAft>
                      </a:pPr>
                      <a:r>
                        <a:rPr lang="en-GB" sz="2400">
                          <a:effectLst/>
                          <a:latin typeface="Calibri"/>
                          <a:ea typeface="MS MinNew Roman"/>
                          <a:cs typeface="Times New Roman"/>
                        </a:rPr>
                        <a:t>Invasive aspergillosis</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 </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57</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99</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156</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1.6</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100">
                <a:tc>
                  <a:txBody>
                    <a:bodyPr/>
                    <a:lstStyle/>
                    <a:p>
                      <a:pPr>
                        <a:lnSpc>
                          <a:spcPct val="115000"/>
                        </a:lnSpc>
                        <a:spcAft>
                          <a:spcPts val="1000"/>
                        </a:spcAft>
                      </a:pPr>
                      <a:r>
                        <a:rPr lang="en-GB" sz="2400">
                          <a:effectLst/>
                          <a:latin typeface="Calibri"/>
                          <a:ea typeface="MS MinNew Roman"/>
                          <a:cs typeface="Times New Roman"/>
                        </a:rPr>
                        <a:t>Cryptococcal meningitis</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61</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61</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0.6</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6027">
                <a:tc>
                  <a:txBody>
                    <a:bodyPr/>
                    <a:lstStyle/>
                    <a:p>
                      <a:pPr>
                        <a:lnSpc>
                          <a:spcPct val="115000"/>
                        </a:lnSpc>
                        <a:spcAft>
                          <a:spcPts val="1000"/>
                        </a:spcAft>
                      </a:pPr>
                      <a:r>
                        <a:rPr lang="en-GB" sz="2400">
                          <a:effectLst/>
                          <a:latin typeface="Calibri"/>
                          <a:ea typeface="MS MinNew Roman"/>
                          <a:cs typeface="Times New Roman"/>
                        </a:rPr>
                        <a:t>Pneumocystis pneumonia</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196</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196</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2.1</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7100">
                <a:tc>
                  <a:txBody>
                    <a:bodyPr/>
                    <a:lstStyle/>
                    <a:p>
                      <a:pPr>
                        <a:lnSpc>
                          <a:spcPct val="115000"/>
                        </a:lnSpc>
                        <a:spcAft>
                          <a:spcPts val="1000"/>
                        </a:spcAft>
                      </a:pPr>
                      <a:r>
                        <a:rPr lang="en-GB" sz="2400" b="1">
                          <a:effectLst/>
                          <a:latin typeface="Calibri"/>
                          <a:ea typeface="MS MinNew Roman"/>
                          <a:cs typeface="Times New Roman"/>
                        </a:rPr>
                        <a:t>Total burden estimated</a:t>
                      </a:r>
                      <a:endParaRPr lang="ru-RU" sz="24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164,271</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2,717</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15,311</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392</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a:effectLst/>
                          <a:latin typeface="Calibri"/>
                          <a:ea typeface="MS MinNew Roman"/>
                          <a:cs typeface="Times New Roman"/>
                        </a:rPr>
                        <a:t>242</a:t>
                      </a:r>
                      <a:endParaRPr lang="ru-RU" sz="24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b="1" dirty="0" smtClean="0">
                          <a:effectLst/>
                          <a:latin typeface="Calibri"/>
                          <a:ea typeface="MS MinNew Roman"/>
                          <a:cs typeface="Times New Roman"/>
                        </a:rPr>
                        <a:t>182,953</a:t>
                      </a:r>
                      <a:endParaRPr lang="ru-RU"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GB" sz="2400" b="1" dirty="0">
                          <a:effectLst/>
                          <a:latin typeface="Calibri"/>
                          <a:ea typeface="MS MinNew Roman"/>
                          <a:cs typeface="Times New Roman"/>
                        </a:rPr>
                        <a:t>3675.3</a:t>
                      </a:r>
                      <a:endParaRPr lang="ru-RU" sz="24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TextBox 16"/>
          <p:cNvSpPr txBox="1"/>
          <p:nvPr/>
        </p:nvSpPr>
        <p:spPr>
          <a:xfrm>
            <a:off x="29163540" y="4843839"/>
            <a:ext cx="13321480" cy="4370427"/>
          </a:xfrm>
          <a:prstGeom prst="rect">
            <a:avLst/>
          </a:prstGeom>
          <a:noFill/>
        </p:spPr>
        <p:txBody>
          <a:bodyPr wrap="square" rtlCol="0">
            <a:spAutoFit/>
          </a:bodyPr>
          <a:lstStyle/>
          <a:p>
            <a:r>
              <a:rPr lang="en-US" sz="2400" b="1" dirty="0"/>
              <a:t>Results</a:t>
            </a:r>
            <a:endParaRPr lang="ru-RU" sz="2400" dirty="0"/>
          </a:p>
          <a:p>
            <a:r>
              <a:rPr lang="en-US" sz="2400" dirty="0"/>
              <a:t>An estimated 822 have </a:t>
            </a:r>
            <a:r>
              <a:rPr lang="en-US" sz="2400" dirty="0" smtClean="0"/>
              <a:t>chronic </a:t>
            </a:r>
            <a:r>
              <a:rPr lang="en-US" sz="2400" dirty="0"/>
              <a:t>pulmonary aspergillosis (CPA) after pulmonary tuberculosis (4,076 survivors in 2012) 50% of the total burden. Allergic </a:t>
            </a:r>
            <a:r>
              <a:rPr lang="en-US" sz="2400" dirty="0" err="1"/>
              <a:t>bronchopulmonary</a:t>
            </a:r>
            <a:r>
              <a:rPr lang="en-US" sz="2400" dirty="0"/>
              <a:t> </a:t>
            </a:r>
            <a:r>
              <a:rPr lang="en-US" sz="2400" dirty="0" err="1"/>
              <a:t>aspergillosis</a:t>
            </a:r>
            <a:r>
              <a:rPr lang="en-US" sz="2400" dirty="0"/>
              <a:t> (ABPA) and severe asthma with fungal </a:t>
            </a:r>
            <a:r>
              <a:rPr lang="en-US" sz="2400" dirty="0" err="1"/>
              <a:t>sensitisation</a:t>
            </a:r>
            <a:r>
              <a:rPr lang="en-US" sz="2400" dirty="0"/>
              <a:t> (SAFS) were estimated in 5,891 and 7,776 respectively, in 235,830 adult asthmatics. Among those 35,000 (2015) estimated to have HIV infection, of whom 7,152 are at risk of an opportunistic infections (OI), an estimated 2,460 develop </a:t>
            </a:r>
            <a:r>
              <a:rPr lang="en-US" sz="2400" dirty="0" err="1"/>
              <a:t>oesophageal</a:t>
            </a:r>
            <a:r>
              <a:rPr lang="en-US" sz="2400" dirty="0"/>
              <a:t> candidiasis, 196 develop </a:t>
            </a:r>
            <a:r>
              <a:rPr lang="en-US" sz="2400" i="1" dirty="0"/>
              <a:t>Pneumocystis</a:t>
            </a:r>
            <a:r>
              <a:rPr lang="en-US" sz="2400" dirty="0"/>
              <a:t> pneumonia (PCP) (6% rate) and 61 </a:t>
            </a:r>
            <a:r>
              <a:rPr lang="en-US" sz="2400" dirty="0" err="1"/>
              <a:t>cryptococcal</a:t>
            </a:r>
            <a:r>
              <a:rPr lang="en-US" sz="2400" dirty="0"/>
              <a:t> meningitis (1.7% rate) each year. Using a 5/100,000 rate, </a:t>
            </a:r>
            <a:r>
              <a:rPr lang="en-US" sz="2400" dirty="0" err="1"/>
              <a:t>candidaemia</a:t>
            </a:r>
            <a:r>
              <a:rPr lang="en-US" sz="2400" dirty="0"/>
              <a:t> is found in 476 patients (1,190 total invasive candidiasis) and 156 invasive </a:t>
            </a:r>
            <a:r>
              <a:rPr lang="en-US" sz="2400" dirty="0" err="1"/>
              <a:t>aspergillosis</a:t>
            </a:r>
            <a:r>
              <a:rPr lang="en-US" sz="2400" dirty="0"/>
              <a:t>. Recurrent </a:t>
            </a:r>
            <a:r>
              <a:rPr lang="en-US" sz="2400" dirty="0" err="1"/>
              <a:t>vulvovaginal</a:t>
            </a:r>
            <a:r>
              <a:rPr lang="en-US" sz="2400" dirty="0"/>
              <a:t> candidiasis (&gt;4 episodes/year) is estimated to occur in 164,271 females. There are no incidence data on </a:t>
            </a:r>
            <a:r>
              <a:rPr lang="en-US" sz="2400" dirty="0" err="1"/>
              <a:t>tinea</a:t>
            </a:r>
            <a:r>
              <a:rPr lang="en-US" sz="2400" dirty="0"/>
              <a:t> </a:t>
            </a:r>
            <a:r>
              <a:rPr lang="en-US" sz="2400" dirty="0" err="1"/>
              <a:t>capitis</a:t>
            </a:r>
            <a:r>
              <a:rPr lang="en-US" sz="2400" dirty="0"/>
              <a:t>, fungal keratitis or </a:t>
            </a:r>
            <a:r>
              <a:rPr lang="en-US" sz="2400" dirty="0" err="1" smtClean="0"/>
              <a:t>mucormycosis</a:t>
            </a:r>
            <a:r>
              <a:rPr lang="en-US" sz="2400" dirty="0" smtClean="0"/>
              <a:t>.</a:t>
            </a:r>
            <a:endParaRPr lang="ru-RU" sz="2400" dirty="0"/>
          </a:p>
          <a:p>
            <a:r>
              <a:rPr lang="en-US" dirty="0"/>
              <a:t> </a:t>
            </a:r>
            <a:endParaRPr lang="ru-RU" dirty="0"/>
          </a:p>
        </p:txBody>
      </p:sp>
      <p:sp>
        <p:nvSpPr>
          <p:cNvPr id="34" name="TextBox 33"/>
          <p:cNvSpPr txBox="1"/>
          <p:nvPr/>
        </p:nvSpPr>
        <p:spPr>
          <a:xfrm>
            <a:off x="29152005" y="18666362"/>
            <a:ext cx="13537504" cy="2062103"/>
          </a:xfrm>
          <a:prstGeom prst="rect">
            <a:avLst/>
          </a:prstGeom>
          <a:noFill/>
        </p:spPr>
        <p:txBody>
          <a:bodyPr wrap="square" rtlCol="0">
            <a:spAutoFit/>
          </a:bodyPr>
          <a:lstStyle/>
          <a:p>
            <a:r>
              <a:rPr lang="en-US" sz="3200" b="1" dirty="0" smtClean="0"/>
              <a:t>Conclusions</a:t>
            </a:r>
          </a:p>
          <a:p>
            <a:pPr algn="just"/>
            <a:r>
              <a:rPr lang="en-US" sz="3200" dirty="0" smtClean="0"/>
              <a:t>The present study indicates that at least 2% (182,953) of the population is affected by a serious fungal infection annually. This problem is serious enough to warrant the first epidemiological studies of fungal disease in Belarus.</a:t>
            </a:r>
            <a:endParaRPr lang="ru-RU" sz="3200" dirty="0"/>
          </a:p>
        </p:txBody>
      </p:sp>
      <p:grpSp>
        <p:nvGrpSpPr>
          <p:cNvPr id="35" name="Группа 34"/>
          <p:cNvGrpSpPr/>
          <p:nvPr/>
        </p:nvGrpSpPr>
        <p:grpSpPr>
          <a:xfrm>
            <a:off x="1196436" y="13321630"/>
            <a:ext cx="12124203" cy="4361097"/>
            <a:chOff x="1290448" y="13764365"/>
            <a:chExt cx="12030191" cy="3918362"/>
          </a:xfrm>
        </p:grpSpPr>
        <p:pic>
          <p:nvPicPr>
            <p:cNvPr id="3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0448" y="13856740"/>
              <a:ext cx="5386506" cy="382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76112" y="13764365"/>
              <a:ext cx="6144527" cy="3842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7" name="TextBox 36"/>
          <p:cNvSpPr txBox="1"/>
          <p:nvPr/>
        </p:nvSpPr>
        <p:spPr>
          <a:xfrm>
            <a:off x="1151287" y="18283092"/>
            <a:ext cx="12014478" cy="523220"/>
          </a:xfrm>
          <a:prstGeom prst="rect">
            <a:avLst/>
          </a:prstGeom>
          <a:noFill/>
        </p:spPr>
        <p:txBody>
          <a:bodyPr wrap="square" rtlCol="0">
            <a:spAutoFit/>
          </a:bodyPr>
          <a:lstStyle/>
          <a:p>
            <a:r>
              <a:rPr lang="en-US" sz="2800" b="1" dirty="0" smtClean="0"/>
              <a:t>Table 1. Country  economic profile</a:t>
            </a:r>
            <a:endParaRPr lang="ru-RU" sz="2800" b="1" dirty="0"/>
          </a:p>
        </p:txBody>
      </p:sp>
      <p:sp>
        <p:nvSpPr>
          <p:cNvPr id="40" name="TextBox 39"/>
          <p:cNvSpPr txBox="1"/>
          <p:nvPr/>
        </p:nvSpPr>
        <p:spPr>
          <a:xfrm>
            <a:off x="13930742" y="3960590"/>
            <a:ext cx="14440710" cy="1200329"/>
          </a:xfrm>
          <a:prstGeom prst="rect">
            <a:avLst/>
          </a:prstGeom>
          <a:noFill/>
        </p:spPr>
        <p:txBody>
          <a:bodyPr wrap="square" rtlCol="0">
            <a:spAutoFit/>
          </a:bodyPr>
          <a:lstStyle/>
          <a:p>
            <a:r>
              <a:rPr lang="en-US" sz="2400" b="1" dirty="0" smtClean="0"/>
              <a:t>Belarus (Fig. 1) country  economic (Table 1) and demographic (Table 2.) profile </a:t>
            </a:r>
          </a:p>
          <a:p>
            <a:r>
              <a:rPr lang="en-US" sz="2400" dirty="0" smtClean="0"/>
              <a:t>Belarus is a country in Eastern Europe with a population of 9.570 million people (2016), Gross Domestic Product (GDP) per capita of $ 8014.3 (2014) and Total Health Expenditure – 5.69 % of GDP (2014). </a:t>
            </a:r>
            <a:endParaRPr lang="en-US" sz="2400" dirty="0"/>
          </a:p>
        </p:txBody>
      </p:sp>
      <p:sp>
        <p:nvSpPr>
          <p:cNvPr id="41" name="TextBox 40"/>
          <p:cNvSpPr txBox="1"/>
          <p:nvPr/>
        </p:nvSpPr>
        <p:spPr>
          <a:xfrm>
            <a:off x="13930742" y="5160918"/>
            <a:ext cx="3525288" cy="677108"/>
          </a:xfrm>
          <a:prstGeom prst="rect">
            <a:avLst/>
          </a:prstGeom>
          <a:noFill/>
        </p:spPr>
        <p:txBody>
          <a:bodyPr wrap="square" rtlCol="0">
            <a:spAutoFit/>
          </a:bodyPr>
          <a:lstStyle/>
          <a:p>
            <a:r>
              <a:rPr lang="en-US" sz="2800" b="1" dirty="0" smtClean="0"/>
              <a:t>Table 2.</a:t>
            </a:r>
            <a:r>
              <a:rPr lang="en-US" dirty="0" smtClean="0"/>
              <a:t> </a:t>
            </a:r>
            <a:endParaRPr lang="ru-RU" dirty="0"/>
          </a:p>
        </p:txBody>
      </p:sp>
      <p:sp>
        <p:nvSpPr>
          <p:cNvPr id="42" name="TextBox 41"/>
          <p:cNvSpPr txBox="1"/>
          <p:nvPr/>
        </p:nvSpPr>
        <p:spPr>
          <a:xfrm>
            <a:off x="19285961" y="15138659"/>
            <a:ext cx="9373523" cy="523220"/>
          </a:xfrm>
          <a:prstGeom prst="rect">
            <a:avLst/>
          </a:prstGeom>
          <a:noFill/>
        </p:spPr>
        <p:txBody>
          <a:bodyPr wrap="square" rtlCol="0">
            <a:spAutoFit/>
          </a:bodyPr>
          <a:lstStyle/>
          <a:p>
            <a:r>
              <a:rPr lang="en-US" sz="2800" b="1" dirty="0" smtClean="0"/>
              <a:t>Table 3. Belarus disease burden (related to fungal infections) </a:t>
            </a:r>
            <a:endParaRPr lang="ru-RU" sz="2800" b="1" dirty="0"/>
          </a:p>
        </p:txBody>
      </p:sp>
      <p:sp>
        <p:nvSpPr>
          <p:cNvPr id="43" name="TextBox 42"/>
          <p:cNvSpPr txBox="1"/>
          <p:nvPr/>
        </p:nvSpPr>
        <p:spPr>
          <a:xfrm>
            <a:off x="29301788" y="8941632"/>
            <a:ext cx="13237937" cy="523220"/>
          </a:xfrm>
          <a:prstGeom prst="rect">
            <a:avLst/>
          </a:prstGeom>
          <a:noFill/>
        </p:spPr>
        <p:txBody>
          <a:bodyPr wrap="square" rtlCol="0">
            <a:spAutoFit/>
          </a:bodyPr>
          <a:lstStyle/>
          <a:p>
            <a:r>
              <a:rPr lang="en-US" sz="2800" b="1" dirty="0" smtClean="0"/>
              <a:t>Table 4. Estimate the burden of serious fungal infections in Belarus. </a:t>
            </a:r>
            <a:endParaRPr lang="ru-RU" sz="2800" b="1" dirty="0"/>
          </a:p>
        </p:txBody>
      </p:sp>
    </p:spTree>
    <p:extLst>
      <p:ext uri="{BB962C8B-B14F-4D97-AF65-F5344CB8AC3E}">
        <p14:creationId xmlns:p14="http://schemas.microsoft.com/office/powerpoint/2010/main" val="7843024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1069</Words>
  <Application>Microsoft Macintosh PowerPoint</Application>
  <PresentationFormat>Custom</PresentationFormat>
  <Paragraphs>175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Тема Office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David Denning</cp:lastModifiedBy>
  <cp:revision>16</cp:revision>
  <dcterms:created xsi:type="dcterms:W3CDTF">2017-04-11T10:59:23Z</dcterms:created>
  <dcterms:modified xsi:type="dcterms:W3CDTF">2017-04-11T14:37:20Z</dcterms:modified>
</cp:coreProperties>
</file>