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7" r:id="rId2"/>
  </p:sldIdLst>
  <p:sldSz cx="32399288" cy="43205400"/>
  <p:notesSz cx="6735763" cy="9866313"/>
  <p:defaultTextStyle>
    <a:defPPr>
      <a:defRPr lang="pt-PT"/>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CCFF"/>
    <a:srgbClr val="FFFF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90" autoAdjust="0"/>
    <p:restoredTop sz="95915" autoAdjust="0"/>
  </p:normalViewPr>
  <p:slideViewPr>
    <p:cSldViewPr>
      <p:cViewPr varScale="1">
        <p:scale>
          <a:sx n="27" d="100"/>
          <a:sy n="27" d="100"/>
        </p:scale>
        <p:origin x="126" y="1290"/>
      </p:cViewPr>
      <p:guideLst>
        <p:guide orient="horz" pos="13608"/>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CCA34F31-63FF-4885-8B87-57483DA3D1F2}" type="datetimeFigureOut">
              <a:rPr lang="pt-PT" smtClean="0"/>
              <a:pPr/>
              <a:t>24/02/2016</a:t>
            </a:fld>
            <a:endParaRPr lang="pt-PT"/>
          </a:p>
        </p:txBody>
      </p:sp>
      <p:sp>
        <p:nvSpPr>
          <p:cNvPr id="4" name="Marcador de Posição da Imagem do Diapositivo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B4222A66-E476-40FE-BFE8-D0954627B705}" type="slidenum">
              <a:rPr lang="pt-PT" smtClean="0"/>
              <a:pPr/>
              <a:t>‹#›</a:t>
            </a:fld>
            <a:endParaRPr lang="pt-PT"/>
          </a:p>
        </p:txBody>
      </p:sp>
    </p:spTree>
    <p:extLst>
      <p:ext uri="{BB962C8B-B14F-4D97-AF65-F5344CB8AC3E}">
        <p14:creationId xmlns:p14="http://schemas.microsoft.com/office/powerpoint/2010/main" val="4026276687"/>
      </p:ext>
    </p:extLst>
  </p:cSld>
  <p:clrMap bg1="lt1" tx1="dk1" bg2="lt2" tx2="dk2" accent1="accent1" accent2="accent2" accent3="accent3" accent4="accent4" accent5="accent5" accent6="accent6" hlink="hlink" folHlink="folHlink"/>
  <p:notesStyle>
    <a:lvl1pPr marL="0" algn="l" defTabSz="4320540" rtl="0" eaLnBrk="1" latinLnBrk="0" hangingPunct="1">
      <a:defRPr sz="5700" kern="1200">
        <a:solidFill>
          <a:schemeClr val="tx1"/>
        </a:solidFill>
        <a:latin typeface="+mn-lt"/>
        <a:ea typeface="+mn-ea"/>
        <a:cs typeface="+mn-cs"/>
      </a:defRPr>
    </a:lvl1pPr>
    <a:lvl2pPr marL="2160270" algn="l" defTabSz="4320540" rtl="0" eaLnBrk="1" latinLnBrk="0" hangingPunct="1">
      <a:defRPr sz="5700" kern="1200">
        <a:solidFill>
          <a:schemeClr val="tx1"/>
        </a:solidFill>
        <a:latin typeface="+mn-lt"/>
        <a:ea typeface="+mn-ea"/>
        <a:cs typeface="+mn-cs"/>
      </a:defRPr>
    </a:lvl2pPr>
    <a:lvl3pPr marL="4320540" algn="l" defTabSz="4320540" rtl="0" eaLnBrk="1" latinLnBrk="0" hangingPunct="1">
      <a:defRPr sz="5700" kern="1200">
        <a:solidFill>
          <a:schemeClr val="tx1"/>
        </a:solidFill>
        <a:latin typeface="+mn-lt"/>
        <a:ea typeface="+mn-ea"/>
        <a:cs typeface="+mn-cs"/>
      </a:defRPr>
    </a:lvl3pPr>
    <a:lvl4pPr marL="6480810" algn="l" defTabSz="4320540" rtl="0" eaLnBrk="1" latinLnBrk="0" hangingPunct="1">
      <a:defRPr sz="5700" kern="1200">
        <a:solidFill>
          <a:schemeClr val="tx1"/>
        </a:solidFill>
        <a:latin typeface="+mn-lt"/>
        <a:ea typeface="+mn-ea"/>
        <a:cs typeface="+mn-cs"/>
      </a:defRPr>
    </a:lvl4pPr>
    <a:lvl5pPr marL="8641080" algn="l" defTabSz="4320540" rtl="0" eaLnBrk="1" latinLnBrk="0" hangingPunct="1">
      <a:defRPr sz="5700" kern="1200">
        <a:solidFill>
          <a:schemeClr val="tx1"/>
        </a:solidFill>
        <a:latin typeface="+mn-lt"/>
        <a:ea typeface="+mn-ea"/>
        <a:cs typeface="+mn-cs"/>
      </a:defRPr>
    </a:lvl5pPr>
    <a:lvl6pPr marL="10801350" algn="l" defTabSz="4320540" rtl="0" eaLnBrk="1" latinLnBrk="0" hangingPunct="1">
      <a:defRPr sz="5700" kern="1200">
        <a:solidFill>
          <a:schemeClr val="tx1"/>
        </a:solidFill>
        <a:latin typeface="+mn-lt"/>
        <a:ea typeface="+mn-ea"/>
        <a:cs typeface="+mn-cs"/>
      </a:defRPr>
    </a:lvl6pPr>
    <a:lvl7pPr marL="12961620" algn="l" defTabSz="4320540" rtl="0" eaLnBrk="1" latinLnBrk="0" hangingPunct="1">
      <a:defRPr sz="5700" kern="1200">
        <a:solidFill>
          <a:schemeClr val="tx1"/>
        </a:solidFill>
        <a:latin typeface="+mn-lt"/>
        <a:ea typeface="+mn-ea"/>
        <a:cs typeface="+mn-cs"/>
      </a:defRPr>
    </a:lvl7pPr>
    <a:lvl8pPr marL="15121890" algn="l" defTabSz="4320540" rtl="0" eaLnBrk="1" latinLnBrk="0" hangingPunct="1">
      <a:defRPr sz="5700" kern="1200">
        <a:solidFill>
          <a:schemeClr val="tx1"/>
        </a:solidFill>
        <a:latin typeface="+mn-lt"/>
        <a:ea typeface="+mn-ea"/>
        <a:cs typeface="+mn-cs"/>
      </a:defRPr>
    </a:lvl8pPr>
    <a:lvl9pPr marL="17282160" algn="l" defTabSz="4320540"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1981200" y="739775"/>
            <a:ext cx="2773363" cy="3700463"/>
          </a:xfrm>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B4222A66-E476-40FE-BFE8-D0954627B705}" type="slidenum">
              <a:rPr lang="pt-PT" smtClean="0"/>
              <a:pPr/>
              <a:t>1</a:t>
            </a:fld>
            <a:endParaRPr lang="pt-PT"/>
          </a:p>
        </p:txBody>
      </p:sp>
    </p:spTree>
    <p:extLst>
      <p:ext uri="{BB962C8B-B14F-4D97-AF65-F5344CB8AC3E}">
        <p14:creationId xmlns:p14="http://schemas.microsoft.com/office/powerpoint/2010/main" val="3587356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887"/>
            <a:ext cx="27539395" cy="15041880"/>
          </a:xfrm>
        </p:spPr>
        <p:txBody>
          <a:bodyPr anchor="b"/>
          <a:lstStyle>
            <a:lvl1pPr algn="ctr">
              <a:defRPr sz="21259"/>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049911" y="22692839"/>
            <a:ext cx="24299466" cy="1043130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81521D8-5624-4CA5-95DD-9DCE812D62C9}" type="datetimeFigureOut">
              <a:rPr lang="pt-PT" smtClean="0"/>
              <a:pPr/>
              <a:t>24/02/2016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4FDCACCE-7AE2-422B-A1F2-9FF2926A07B6}" type="slidenum">
              <a:rPr lang="pt-PT" smtClean="0"/>
              <a:pPr/>
              <a:t>‹#›</a:t>
            </a:fld>
            <a:endParaRPr lang="pt-PT"/>
          </a:p>
        </p:txBody>
      </p:sp>
    </p:spTree>
    <p:extLst>
      <p:ext uri="{BB962C8B-B14F-4D97-AF65-F5344CB8AC3E}">
        <p14:creationId xmlns:p14="http://schemas.microsoft.com/office/powerpoint/2010/main" val="3395575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1521D8-5624-4CA5-95DD-9DCE812D62C9}" type="datetimeFigureOut">
              <a:rPr lang="pt-PT" smtClean="0"/>
              <a:pPr/>
              <a:t>24/02/2016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4FDCACCE-7AE2-422B-A1F2-9FF2926A07B6}" type="slidenum">
              <a:rPr lang="pt-PT" smtClean="0"/>
              <a:pPr/>
              <a:t>‹#›</a:t>
            </a:fld>
            <a:endParaRPr lang="pt-PT"/>
          </a:p>
        </p:txBody>
      </p:sp>
    </p:spTree>
    <p:extLst>
      <p:ext uri="{BB962C8B-B14F-4D97-AF65-F5344CB8AC3E}">
        <p14:creationId xmlns:p14="http://schemas.microsoft.com/office/powerpoint/2010/main" val="413588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288"/>
            <a:ext cx="6986096" cy="3661457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227453" y="2300288"/>
            <a:ext cx="20553298" cy="3661457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1521D8-5624-4CA5-95DD-9DCE812D62C9}" type="datetimeFigureOut">
              <a:rPr lang="pt-PT" smtClean="0"/>
              <a:pPr/>
              <a:t>24/02/2016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4FDCACCE-7AE2-422B-A1F2-9FF2926A07B6}" type="slidenum">
              <a:rPr lang="pt-PT" smtClean="0"/>
              <a:pPr/>
              <a:t>‹#›</a:t>
            </a:fld>
            <a:endParaRPr lang="pt-PT"/>
          </a:p>
        </p:txBody>
      </p:sp>
    </p:spTree>
    <p:extLst>
      <p:ext uri="{BB962C8B-B14F-4D97-AF65-F5344CB8AC3E}">
        <p14:creationId xmlns:p14="http://schemas.microsoft.com/office/powerpoint/2010/main" val="394835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1521D8-5624-4CA5-95DD-9DCE812D62C9}" type="datetimeFigureOut">
              <a:rPr lang="pt-PT" smtClean="0"/>
              <a:pPr/>
              <a:t>24/02/2016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4FDCACCE-7AE2-422B-A1F2-9FF2926A07B6}" type="slidenum">
              <a:rPr lang="pt-PT" smtClean="0"/>
              <a:pPr/>
              <a:t>‹#›</a:t>
            </a:fld>
            <a:endParaRPr lang="pt-PT"/>
          </a:p>
        </p:txBody>
      </p:sp>
    </p:spTree>
    <p:extLst>
      <p:ext uri="{BB962C8B-B14F-4D97-AF65-F5344CB8AC3E}">
        <p14:creationId xmlns:p14="http://schemas.microsoft.com/office/powerpoint/2010/main" val="1879864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1359"/>
            <a:ext cx="27944386" cy="17972243"/>
          </a:xfrm>
        </p:spPr>
        <p:txBody>
          <a:bodyPr anchor="b"/>
          <a:lstStyle>
            <a:lvl1pPr>
              <a:defRPr sz="21259"/>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10578" y="28913626"/>
            <a:ext cx="27944386" cy="9451178"/>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81521D8-5624-4CA5-95DD-9DCE812D62C9}" type="datetimeFigureOut">
              <a:rPr lang="pt-PT" smtClean="0"/>
              <a:pPr/>
              <a:t>24/02/2016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4FDCACCE-7AE2-422B-A1F2-9FF2926A07B6}" type="slidenum">
              <a:rPr lang="pt-PT" smtClean="0"/>
              <a:pPr/>
              <a:t>‹#›</a:t>
            </a:fld>
            <a:endParaRPr lang="pt-PT"/>
          </a:p>
        </p:txBody>
      </p:sp>
    </p:spTree>
    <p:extLst>
      <p:ext uri="{BB962C8B-B14F-4D97-AF65-F5344CB8AC3E}">
        <p14:creationId xmlns:p14="http://schemas.microsoft.com/office/powerpoint/2010/main" val="2234642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227451" y="11501438"/>
            <a:ext cx="13769697" cy="2741342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16402140" y="11501438"/>
            <a:ext cx="13769697" cy="2741342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81521D8-5624-4CA5-95DD-9DCE812D62C9}" type="datetimeFigureOut">
              <a:rPr lang="pt-PT" smtClean="0"/>
              <a:pPr/>
              <a:t>24/02/2016</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4FDCACCE-7AE2-422B-A1F2-9FF2926A07B6}" type="slidenum">
              <a:rPr lang="pt-PT" smtClean="0"/>
              <a:pPr/>
              <a:t>‹#›</a:t>
            </a:fld>
            <a:endParaRPr lang="pt-PT"/>
          </a:p>
        </p:txBody>
      </p:sp>
    </p:spTree>
    <p:extLst>
      <p:ext uri="{BB962C8B-B14F-4D97-AF65-F5344CB8AC3E}">
        <p14:creationId xmlns:p14="http://schemas.microsoft.com/office/powerpoint/2010/main" val="3516976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297"/>
            <a:ext cx="27944386" cy="835104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31675" y="10591327"/>
            <a:ext cx="13706415" cy="5190646"/>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ja-JP" altLang="en-US" smtClean="0"/>
              <a:t>マスター テキストの書式設定</a:t>
            </a:r>
          </a:p>
        </p:txBody>
      </p:sp>
      <p:sp>
        <p:nvSpPr>
          <p:cNvPr id="4" name="Content Placeholder 3"/>
          <p:cNvSpPr>
            <a:spLocks noGrp="1"/>
          </p:cNvSpPr>
          <p:nvPr>
            <p:ph sz="half" idx="2"/>
          </p:nvPr>
        </p:nvSpPr>
        <p:spPr>
          <a:xfrm>
            <a:off x="2231675" y="15781973"/>
            <a:ext cx="13706415" cy="2321290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16402142" y="10591327"/>
            <a:ext cx="13773917" cy="5190646"/>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ja-JP" altLang="en-US" smtClean="0"/>
              <a:t>マスター テキストの書式設定</a:t>
            </a:r>
          </a:p>
        </p:txBody>
      </p:sp>
      <p:sp>
        <p:nvSpPr>
          <p:cNvPr id="6" name="Content Placeholder 5"/>
          <p:cNvSpPr>
            <a:spLocks noGrp="1"/>
          </p:cNvSpPr>
          <p:nvPr>
            <p:ph sz="quarter" idx="4"/>
          </p:nvPr>
        </p:nvSpPr>
        <p:spPr>
          <a:xfrm>
            <a:off x="16402142" y="15781973"/>
            <a:ext cx="13773917" cy="2321290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81521D8-5624-4CA5-95DD-9DCE812D62C9}" type="datetimeFigureOut">
              <a:rPr lang="pt-PT" smtClean="0"/>
              <a:pPr/>
              <a:t>24/02/2016</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4FDCACCE-7AE2-422B-A1F2-9FF2926A07B6}" type="slidenum">
              <a:rPr lang="pt-PT" smtClean="0"/>
              <a:pPr/>
              <a:t>‹#›</a:t>
            </a:fld>
            <a:endParaRPr lang="pt-PT"/>
          </a:p>
        </p:txBody>
      </p:sp>
    </p:spTree>
    <p:extLst>
      <p:ext uri="{BB962C8B-B14F-4D97-AF65-F5344CB8AC3E}">
        <p14:creationId xmlns:p14="http://schemas.microsoft.com/office/powerpoint/2010/main" val="392834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81521D8-5624-4CA5-95DD-9DCE812D62C9}" type="datetimeFigureOut">
              <a:rPr lang="pt-PT" smtClean="0"/>
              <a:pPr/>
              <a:t>24/02/2016</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4FDCACCE-7AE2-422B-A1F2-9FF2926A07B6}" type="slidenum">
              <a:rPr lang="pt-PT" smtClean="0"/>
              <a:pPr/>
              <a:t>‹#›</a:t>
            </a:fld>
            <a:endParaRPr lang="pt-PT"/>
          </a:p>
        </p:txBody>
      </p:sp>
    </p:spTree>
    <p:extLst>
      <p:ext uri="{BB962C8B-B14F-4D97-AF65-F5344CB8AC3E}">
        <p14:creationId xmlns:p14="http://schemas.microsoft.com/office/powerpoint/2010/main" val="2559912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521D8-5624-4CA5-95DD-9DCE812D62C9}" type="datetimeFigureOut">
              <a:rPr lang="pt-PT" smtClean="0"/>
              <a:pPr/>
              <a:t>24/02/2016</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4FDCACCE-7AE2-422B-A1F2-9FF2926A07B6}" type="slidenum">
              <a:rPr lang="pt-PT" smtClean="0"/>
              <a:pPr/>
              <a:t>‹#›</a:t>
            </a:fld>
            <a:endParaRPr lang="pt-PT"/>
          </a:p>
        </p:txBody>
      </p:sp>
    </p:spTree>
    <p:extLst>
      <p:ext uri="{BB962C8B-B14F-4D97-AF65-F5344CB8AC3E}">
        <p14:creationId xmlns:p14="http://schemas.microsoft.com/office/powerpoint/2010/main" val="71663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360"/>
            <a:ext cx="10449614" cy="10081260"/>
          </a:xfrm>
        </p:spPr>
        <p:txBody>
          <a:bodyPr anchor="b"/>
          <a:lstStyle>
            <a:lvl1pPr>
              <a:defRPr sz="11338"/>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3773917" y="6220787"/>
            <a:ext cx="16402140" cy="30703838"/>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231671" y="12961620"/>
            <a:ext cx="10449614" cy="2401300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81521D8-5624-4CA5-95DD-9DCE812D62C9}" type="datetimeFigureOut">
              <a:rPr lang="pt-PT" smtClean="0"/>
              <a:pPr/>
              <a:t>24/02/2016</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4FDCACCE-7AE2-422B-A1F2-9FF2926A07B6}" type="slidenum">
              <a:rPr lang="pt-PT" smtClean="0"/>
              <a:pPr/>
              <a:t>‹#›</a:t>
            </a:fld>
            <a:endParaRPr lang="pt-PT"/>
          </a:p>
        </p:txBody>
      </p:sp>
    </p:spTree>
    <p:extLst>
      <p:ext uri="{BB962C8B-B14F-4D97-AF65-F5344CB8AC3E}">
        <p14:creationId xmlns:p14="http://schemas.microsoft.com/office/powerpoint/2010/main" val="20351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360"/>
            <a:ext cx="10449614" cy="10081260"/>
          </a:xfrm>
        </p:spPr>
        <p:txBody>
          <a:bodyPr anchor="b"/>
          <a:lstStyle>
            <a:lvl1pPr>
              <a:defRPr sz="11338"/>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3773917" y="6220787"/>
            <a:ext cx="16402140" cy="30703838"/>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ja-JP" altLang="en-US" dirty="0" smtClean="0"/>
              <a:t>図を追加</a:t>
            </a:r>
            <a:endParaRPr lang="en-US" dirty="0"/>
          </a:p>
        </p:txBody>
      </p:sp>
      <p:sp>
        <p:nvSpPr>
          <p:cNvPr id="4" name="Text Placeholder 3"/>
          <p:cNvSpPr>
            <a:spLocks noGrp="1"/>
          </p:cNvSpPr>
          <p:nvPr>
            <p:ph type="body" sz="half" idx="2"/>
          </p:nvPr>
        </p:nvSpPr>
        <p:spPr>
          <a:xfrm>
            <a:off x="2231671" y="12961620"/>
            <a:ext cx="10449614" cy="2401300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81521D8-5624-4CA5-95DD-9DCE812D62C9}" type="datetimeFigureOut">
              <a:rPr lang="pt-PT" smtClean="0"/>
              <a:pPr/>
              <a:t>24/02/2016</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4FDCACCE-7AE2-422B-A1F2-9FF2926A07B6}" type="slidenum">
              <a:rPr lang="pt-PT" smtClean="0"/>
              <a:pPr/>
              <a:t>‹#›</a:t>
            </a:fld>
            <a:endParaRPr lang="pt-PT"/>
          </a:p>
        </p:txBody>
      </p:sp>
    </p:spTree>
    <p:extLst>
      <p:ext uri="{BB962C8B-B14F-4D97-AF65-F5344CB8AC3E}">
        <p14:creationId xmlns:p14="http://schemas.microsoft.com/office/powerpoint/2010/main" val="1627668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297"/>
            <a:ext cx="27944386" cy="835104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27451" y="11501438"/>
            <a:ext cx="27944386" cy="27413429"/>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2227451" y="40045014"/>
            <a:ext cx="7289840" cy="2300288"/>
          </a:xfrm>
          <a:prstGeom prst="rect">
            <a:avLst/>
          </a:prstGeom>
        </p:spPr>
        <p:txBody>
          <a:bodyPr vert="horz" lIns="91440" tIns="45720" rIns="91440" bIns="45720" rtlCol="0" anchor="ctr"/>
          <a:lstStyle>
            <a:lvl1pPr algn="l">
              <a:defRPr sz="4252">
                <a:solidFill>
                  <a:schemeClr val="tx1">
                    <a:tint val="75000"/>
                  </a:schemeClr>
                </a:solidFill>
              </a:defRPr>
            </a:lvl1pPr>
          </a:lstStyle>
          <a:p>
            <a:fld id="{E81521D8-5624-4CA5-95DD-9DCE812D62C9}" type="datetimeFigureOut">
              <a:rPr lang="pt-PT" smtClean="0"/>
              <a:pPr/>
              <a:t>24/02/2016</a:t>
            </a:fld>
            <a:endParaRPr lang="pt-PT"/>
          </a:p>
        </p:txBody>
      </p:sp>
      <p:sp>
        <p:nvSpPr>
          <p:cNvPr id="5" name="Footer Placeholder 4"/>
          <p:cNvSpPr>
            <a:spLocks noGrp="1"/>
          </p:cNvSpPr>
          <p:nvPr>
            <p:ph type="ftr" sz="quarter" idx="3"/>
          </p:nvPr>
        </p:nvSpPr>
        <p:spPr>
          <a:xfrm>
            <a:off x="10732264" y="40045014"/>
            <a:ext cx="10934760" cy="2300288"/>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22881997" y="40045014"/>
            <a:ext cx="7289840" cy="2300288"/>
          </a:xfrm>
          <a:prstGeom prst="rect">
            <a:avLst/>
          </a:prstGeom>
        </p:spPr>
        <p:txBody>
          <a:bodyPr vert="horz" lIns="91440" tIns="45720" rIns="91440" bIns="45720" rtlCol="0" anchor="ctr"/>
          <a:lstStyle>
            <a:lvl1pPr algn="r">
              <a:defRPr sz="4252">
                <a:solidFill>
                  <a:schemeClr val="tx1">
                    <a:tint val="75000"/>
                  </a:schemeClr>
                </a:solidFill>
              </a:defRPr>
            </a:lvl1pPr>
          </a:lstStyle>
          <a:p>
            <a:fld id="{4FDCACCE-7AE2-422B-A1F2-9FF2926A07B6}" type="slidenum">
              <a:rPr lang="pt-PT" smtClean="0"/>
              <a:pPr/>
              <a:t>‹#›</a:t>
            </a:fld>
            <a:endParaRPr lang="pt-PT"/>
          </a:p>
        </p:txBody>
      </p:sp>
    </p:spTree>
    <p:extLst>
      <p:ext uri="{BB962C8B-B14F-4D97-AF65-F5344CB8AC3E}">
        <p14:creationId xmlns:p14="http://schemas.microsoft.com/office/powerpoint/2010/main" val="1946914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239902" rtl="0" eaLnBrk="1" latinLnBrk="0" hangingPunct="1">
        <a:lnSpc>
          <a:spcPct val="90000"/>
        </a:lnSpc>
        <a:spcBef>
          <a:spcPct val="0"/>
        </a:spcBef>
        <a:buNone/>
        <a:defRPr kumimoji="1"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kumimoji="1"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kumimoji="1"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kumimoji="1"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kumimoji="1"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kumimoji="1"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kumimoji="1"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kumimoji="1"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kumimoji="1"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kumimoji="1" sz="6378" kern="1200">
          <a:solidFill>
            <a:schemeClr val="tx1"/>
          </a:solidFill>
          <a:latin typeface="+mn-lt"/>
          <a:ea typeface="+mn-ea"/>
          <a:cs typeface="+mn-cs"/>
        </a:defRPr>
      </a:lvl9pPr>
    </p:bodyStyle>
    <p:otherStyle>
      <a:defPPr>
        <a:defRPr lang="en-US"/>
      </a:defPPr>
      <a:lvl1pPr marL="0" algn="l" defTabSz="3239902" rtl="0" eaLnBrk="1" latinLnBrk="0" hangingPunct="1">
        <a:defRPr kumimoji="1" sz="6378" kern="1200">
          <a:solidFill>
            <a:schemeClr val="tx1"/>
          </a:solidFill>
          <a:latin typeface="+mn-lt"/>
          <a:ea typeface="+mn-ea"/>
          <a:cs typeface="+mn-cs"/>
        </a:defRPr>
      </a:lvl1pPr>
      <a:lvl2pPr marL="1619951" algn="l" defTabSz="3239902" rtl="0" eaLnBrk="1" latinLnBrk="0" hangingPunct="1">
        <a:defRPr kumimoji="1" sz="6378" kern="1200">
          <a:solidFill>
            <a:schemeClr val="tx1"/>
          </a:solidFill>
          <a:latin typeface="+mn-lt"/>
          <a:ea typeface="+mn-ea"/>
          <a:cs typeface="+mn-cs"/>
        </a:defRPr>
      </a:lvl2pPr>
      <a:lvl3pPr marL="3239902" algn="l" defTabSz="3239902" rtl="0" eaLnBrk="1" latinLnBrk="0" hangingPunct="1">
        <a:defRPr kumimoji="1" sz="6378" kern="1200">
          <a:solidFill>
            <a:schemeClr val="tx1"/>
          </a:solidFill>
          <a:latin typeface="+mn-lt"/>
          <a:ea typeface="+mn-ea"/>
          <a:cs typeface="+mn-cs"/>
        </a:defRPr>
      </a:lvl3pPr>
      <a:lvl4pPr marL="4859853" algn="l" defTabSz="3239902" rtl="0" eaLnBrk="1" latinLnBrk="0" hangingPunct="1">
        <a:defRPr kumimoji="1" sz="6378" kern="1200">
          <a:solidFill>
            <a:schemeClr val="tx1"/>
          </a:solidFill>
          <a:latin typeface="+mn-lt"/>
          <a:ea typeface="+mn-ea"/>
          <a:cs typeface="+mn-cs"/>
        </a:defRPr>
      </a:lvl4pPr>
      <a:lvl5pPr marL="6479804" algn="l" defTabSz="3239902" rtl="0" eaLnBrk="1" latinLnBrk="0" hangingPunct="1">
        <a:defRPr kumimoji="1" sz="6378" kern="1200">
          <a:solidFill>
            <a:schemeClr val="tx1"/>
          </a:solidFill>
          <a:latin typeface="+mn-lt"/>
          <a:ea typeface="+mn-ea"/>
          <a:cs typeface="+mn-cs"/>
        </a:defRPr>
      </a:lvl5pPr>
      <a:lvl6pPr marL="8099755" algn="l" defTabSz="3239902" rtl="0" eaLnBrk="1" latinLnBrk="0" hangingPunct="1">
        <a:defRPr kumimoji="1" sz="6378" kern="1200">
          <a:solidFill>
            <a:schemeClr val="tx1"/>
          </a:solidFill>
          <a:latin typeface="+mn-lt"/>
          <a:ea typeface="+mn-ea"/>
          <a:cs typeface="+mn-cs"/>
        </a:defRPr>
      </a:lvl6pPr>
      <a:lvl7pPr marL="9719706" algn="l" defTabSz="3239902" rtl="0" eaLnBrk="1" latinLnBrk="0" hangingPunct="1">
        <a:defRPr kumimoji="1" sz="6378" kern="1200">
          <a:solidFill>
            <a:schemeClr val="tx1"/>
          </a:solidFill>
          <a:latin typeface="+mn-lt"/>
          <a:ea typeface="+mn-ea"/>
          <a:cs typeface="+mn-cs"/>
        </a:defRPr>
      </a:lvl7pPr>
      <a:lvl8pPr marL="11339657" algn="l" defTabSz="3239902" rtl="0" eaLnBrk="1" latinLnBrk="0" hangingPunct="1">
        <a:defRPr kumimoji="1" sz="6378" kern="1200">
          <a:solidFill>
            <a:schemeClr val="tx1"/>
          </a:solidFill>
          <a:latin typeface="+mn-lt"/>
          <a:ea typeface="+mn-ea"/>
          <a:cs typeface="+mn-cs"/>
        </a:defRPr>
      </a:lvl8pPr>
      <a:lvl9pPr marL="12959608" algn="l" defTabSz="3239902" rtl="0" eaLnBrk="1" latinLnBrk="0" hangingPunct="1">
        <a:defRPr kumimoji="1"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life-worldwide.org/"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hyperlink" Target="mailto:koizumik@nagasaki-u.ac.jp"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513873" y="1387325"/>
            <a:ext cx="22232424" cy="1421287"/>
          </a:xfrm>
          <a:prstGeom prst="rect">
            <a:avLst/>
          </a:prstGeom>
        </p:spPr>
        <p:txBody>
          <a:bodyPr wrap="square">
            <a:spAutoFit/>
          </a:bodyPr>
          <a:lstStyle/>
          <a:p>
            <a:r>
              <a:rPr lang="en-US" sz="8636"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burden of serious fungal diseases in Japan</a:t>
            </a:r>
          </a:p>
        </p:txBody>
      </p:sp>
      <p:sp>
        <p:nvSpPr>
          <p:cNvPr id="3" name="Rectângulo 2"/>
          <p:cNvSpPr/>
          <p:nvPr/>
        </p:nvSpPr>
        <p:spPr>
          <a:xfrm>
            <a:off x="518217" y="3374552"/>
            <a:ext cx="22594195" cy="5077031"/>
          </a:xfrm>
          <a:prstGeom prst="rect">
            <a:avLst/>
          </a:prstGeom>
        </p:spPr>
        <p:txBody>
          <a:bodyPr wrap="square">
            <a:spAutoFit/>
          </a:bodyPr>
          <a:lstStyle/>
          <a:p>
            <a:r>
              <a:rPr lang="en-US" sz="3598" b="1" dirty="0">
                <a:latin typeface="Times New Roman" panose="02020603050405020304" pitchFamily="18" charset="0"/>
                <a:cs typeface="Times New Roman" panose="02020603050405020304" pitchFamily="18" charset="0"/>
              </a:rPr>
              <a:t>Koichi Izumikawa</a:t>
            </a:r>
            <a:r>
              <a:rPr lang="en-US" sz="3598" b="1" baseline="30000" dirty="0">
                <a:latin typeface="Times New Roman" panose="02020603050405020304" pitchFamily="18" charset="0"/>
                <a:cs typeface="Times New Roman" panose="02020603050405020304" pitchFamily="18" charset="0"/>
              </a:rPr>
              <a:t>1</a:t>
            </a:r>
            <a:r>
              <a:rPr lang="en-US" sz="3598" b="1" dirty="0">
                <a:latin typeface="Times New Roman" panose="02020603050405020304" pitchFamily="18" charset="0"/>
                <a:cs typeface="Times New Roman" panose="02020603050405020304" pitchFamily="18" charset="0"/>
              </a:rPr>
              <a:t>, Masato </a:t>
            </a:r>
            <a:r>
              <a:rPr lang="en-US" sz="3598" b="1" dirty="0" smtClean="0">
                <a:latin typeface="Times New Roman" panose="02020603050405020304" pitchFamily="18" charset="0"/>
                <a:cs typeface="Times New Roman" panose="02020603050405020304" pitchFamily="18" charset="0"/>
              </a:rPr>
              <a:t>Tashiro</a:t>
            </a:r>
            <a:r>
              <a:rPr lang="en-US" altLang="ja-JP" sz="3598" b="1" baseline="30000" dirty="0">
                <a:latin typeface="Times New Roman" panose="02020603050405020304" pitchFamily="18" charset="0"/>
                <a:cs typeface="Times New Roman" panose="02020603050405020304" pitchFamily="18" charset="0"/>
              </a:rPr>
              <a:t>1</a:t>
            </a:r>
            <a:r>
              <a:rPr lang="en-US" sz="3598" b="1" dirty="0" smtClean="0">
                <a:latin typeface="Times New Roman" panose="02020603050405020304" pitchFamily="18" charset="0"/>
                <a:cs typeface="Times New Roman" panose="02020603050405020304" pitchFamily="18" charset="0"/>
              </a:rPr>
              <a:t>, </a:t>
            </a:r>
            <a:r>
              <a:rPr lang="en-US" sz="3598" b="1" dirty="0">
                <a:latin typeface="Times New Roman" panose="02020603050405020304" pitchFamily="18" charset="0"/>
                <a:cs typeface="Times New Roman" panose="02020603050405020304" pitchFamily="18" charset="0"/>
              </a:rPr>
              <a:t>Takahiro </a:t>
            </a:r>
            <a:r>
              <a:rPr lang="en-US" sz="3598" b="1" dirty="0" smtClean="0">
                <a:latin typeface="Times New Roman" panose="02020603050405020304" pitchFamily="18" charset="0"/>
                <a:cs typeface="Times New Roman" panose="02020603050405020304" pitchFamily="18" charset="0"/>
              </a:rPr>
              <a:t>Takazono</a:t>
            </a:r>
            <a:r>
              <a:rPr lang="en-US" altLang="ja-JP" sz="3598" b="1" baseline="30000" dirty="0">
                <a:latin typeface="Times New Roman" panose="02020603050405020304" pitchFamily="18" charset="0"/>
                <a:cs typeface="Times New Roman" panose="02020603050405020304" pitchFamily="18" charset="0"/>
              </a:rPr>
              <a:t>1</a:t>
            </a:r>
            <a:r>
              <a:rPr lang="en-US" sz="3598" b="1" dirty="0" smtClean="0">
                <a:latin typeface="Times New Roman" panose="02020603050405020304" pitchFamily="18" charset="0"/>
                <a:cs typeface="Times New Roman" panose="02020603050405020304" pitchFamily="18" charset="0"/>
              </a:rPr>
              <a:t>, </a:t>
            </a:r>
            <a:r>
              <a:rPr lang="en-US" sz="3598" b="1" dirty="0">
                <a:latin typeface="Times New Roman" panose="02020603050405020304" pitchFamily="18" charset="0"/>
                <a:cs typeface="Times New Roman" panose="02020603050405020304" pitchFamily="18" charset="0"/>
              </a:rPr>
              <a:t>Shintaro </a:t>
            </a:r>
            <a:r>
              <a:rPr lang="en-US" sz="3598" b="1" dirty="0" smtClean="0">
                <a:latin typeface="Times New Roman" panose="02020603050405020304" pitchFamily="18" charset="0"/>
                <a:cs typeface="Times New Roman" panose="02020603050405020304" pitchFamily="18" charset="0"/>
              </a:rPr>
              <a:t>Kurihara</a:t>
            </a:r>
            <a:r>
              <a:rPr lang="en-US" altLang="ja-JP" sz="3598" b="1" baseline="30000" dirty="0">
                <a:latin typeface="Times New Roman" panose="02020603050405020304" pitchFamily="18" charset="0"/>
                <a:cs typeface="Times New Roman" panose="02020603050405020304" pitchFamily="18" charset="0"/>
              </a:rPr>
              <a:t>1</a:t>
            </a:r>
            <a:r>
              <a:rPr lang="en-US" sz="3598" b="1" dirty="0" smtClean="0">
                <a:latin typeface="Times New Roman" panose="02020603050405020304" pitchFamily="18" charset="0"/>
                <a:cs typeface="Times New Roman" panose="02020603050405020304" pitchFamily="18" charset="0"/>
              </a:rPr>
              <a:t>, </a:t>
            </a:r>
            <a:r>
              <a:rPr lang="en-US" sz="3598" b="1" dirty="0">
                <a:latin typeface="Times New Roman" panose="02020603050405020304" pitchFamily="18" charset="0"/>
                <a:cs typeface="Times New Roman" panose="02020603050405020304" pitchFamily="18" charset="0"/>
              </a:rPr>
              <a:t>Tomomi </a:t>
            </a:r>
            <a:r>
              <a:rPr lang="en-US" sz="3598" b="1" dirty="0" smtClean="0">
                <a:latin typeface="Times New Roman" panose="02020603050405020304" pitchFamily="18" charset="0"/>
                <a:cs typeface="Times New Roman" panose="02020603050405020304" pitchFamily="18" charset="0"/>
              </a:rPr>
              <a:t>Saijo</a:t>
            </a:r>
            <a:r>
              <a:rPr lang="en-US" sz="3598" b="1" baseline="30000" dirty="0" smtClean="0">
                <a:latin typeface="Times New Roman" panose="02020603050405020304" pitchFamily="18" charset="0"/>
                <a:cs typeface="Times New Roman" panose="02020603050405020304" pitchFamily="18" charset="0"/>
              </a:rPr>
              <a:t>2</a:t>
            </a:r>
            <a:r>
              <a:rPr lang="en-US" sz="3598" b="1" dirty="0" smtClean="0">
                <a:latin typeface="Times New Roman" panose="02020603050405020304" pitchFamily="18" charset="0"/>
                <a:cs typeface="Times New Roman" panose="02020603050405020304" pitchFamily="18" charset="0"/>
              </a:rPr>
              <a:t>, </a:t>
            </a:r>
            <a:r>
              <a:rPr lang="en-US" sz="3598" b="1" dirty="0">
                <a:latin typeface="Times New Roman" panose="02020603050405020304" pitchFamily="18" charset="0"/>
                <a:cs typeface="Times New Roman" panose="02020603050405020304" pitchFamily="18" charset="0"/>
              </a:rPr>
              <a:t>Kazuko </a:t>
            </a:r>
            <a:r>
              <a:rPr lang="en-US" sz="3598" b="1" dirty="0" smtClean="0">
                <a:latin typeface="Times New Roman" panose="02020603050405020304" pitchFamily="18" charset="0"/>
                <a:cs typeface="Times New Roman" panose="02020603050405020304" pitchFamily="18" charset="0"/>
              </a:rPr>
              <a:t>Yamamoto</a:t>
            </a:r>
            <a:r>
              <a:rPr lang="en-US" sz="3598" b="1" baseline="30000" dirty="0" smtClean="0">
                <a:latin typeface="Times New Roman" panose="02020603050405020304" pitchFamily="18" charset="0"/>
                <a:cs typeface="Times New Roman" panose="02020603050405020304" pitchFamily="18" charset="0"/>
              </a:rPr>
              <a:t>2</a:t>
            </a:r>
            <a:r>
              <a:rPr lang="en-US" sz="3598" b="1" dirty="0" smtClean="0">
                <a:latin typeface="Times New Roman" panose="02020603050405020304" pitchFamily="18" charset="0"/>
                <a:cs typeface="Times New Roman" panose="02020603050405020304" pitchFamily="18" charset="0"/>
              </a:rPr>
              <a:t>, </a:t>
            </a:r>
            <a:r>
              <a:rPr lang="en-US" sz="3598" b="1" dirty="0">
                <a:latin typeface="Times New Roman" panose="02020603050405020304" pitchFamily="18" charset="0"/>
                <a:cs typeface="Times New Roman" panose="02020603050405020304" pitchFamily="18" charset="0"/>
              </a:rPr>
              <a:t>Yoshifumi </a:t>
            </a:r>
            <a:r>
              <a:rPr lang="en-US" sz="3598" b="1" dirty="0" smtClean="0">
                <a:latin typeface="Times New Roman" panose="02020603050405020304" pitchFamily="18" charset="0"/>
                <a:cs typeface="Times New Roman" panose="02020603050405020304" pitchFamily="18" charset="0"/>
              </a:rPr>
              <a:t>Imamura</a:t>
            </a:r>
            <a:r>
              <a:rPr lang="en-US" altLang="ja-JP" sz="3598" b="1" baseline="30000" dirty="0">
                <a:latin typeface="Times New Roman" panose="02020603050405020304" pitchFamily="18" charset="0"/>
                <a:cs typeface="Times New Roman" panose="02020603050405020304" pitchFamily="18" charset="0"/>
              </a:rPr>
              <a:t>2</a:t>
            </a:r>
            <a:r>
              <a:rPr lang="en-US" sz="3598" b="1" dirty="0" smtClean="0">
                <a:latin typeface="Times New Roman" panose="02020603050405020304" pitchFamily="18" charset="0"/>
                <a:cs typeface="Times New Roman" panose="02020603050405020304" pitchFamily="18" charset="0"/>
              </a:rPr>
              <a:t>, </a:t>
            </a:r>
            <a:r>
              <a:rPr lang="en-US" sz="3598" b="1" dirty="0">
                <a:latin typeface="Times New Roman" panose="02020603050405020304" pitchFamily="18" charset="0"/>
                <a:cs typeface="Times New Roman" panose="02020603050405020304" pitchFamily="18" charset="0"/>
              </a:rPr>
              <a:t>Taiga </a:t>
            </a:r>
            <a:r>
              <a:rPr lang="en-US" sz="3598" b="1" dirty="0" smtClean="0">
                <a:latin typeface="Times New Roman" panose="02020603050405020304" pitchFamily="18" charset="0"/>
                <a:cs typeface="Times New Roman" panose="02020603050405020304" pitchFamily="18" charset="0"/>
              </a:rPr>
              <a:t>Miyazaki</a:t>
            </a:r>
            <a:r>
              <a:rPr lang="en-US" altLang="ja-JP" sz="3598" b="1" baseline="30000" dirty="0">
                <a:latin typeface="Times New Roman" panose="02020603050405020304" pitchFamily="18" charset="0"/>
                <a:cs typeface="Times New Roman" panose="02020603050405020304" pitchFamily="18" charset="0"/>
              </a:rPr>
              <a:t>1</a:t>
            </a:r>
            <a:r>
              <a:rPr lang="en-US" sz="3598" b="1" dirty="0" smtClean="0">
                <a:latin typeface="Times New Roman" panose="02020603050405020304" pitchFamily="18" charset="0"/>
                <a:cs typeface="Times New Roman" panose="02020603050405020304" pitchFamily="18" charset="0"/>
              </a:rPr>
              <a:t>, </a:t>
            </a:r>
            <a:r>
              <a:rPr lang="en-US" sz="3598" b="1" dirty="0">
                <a:latin typeface="Times New Roman" panose="02020603050405020304" pitchFamily="18" charset="0"/>
                <a:cs typeface="Times New Roman" panose="02020603050405020304" pitchFamily="18" charset="0"/>
              </a:rPr>
              <a:t>Misuzu </a:t>
            </a:r>
            <a:r>
              <a:rPr lang="en-US" sz="3598" b="1" dirty="0" smtClean="0">
                <a:latin typeface="Times New Roman" panose="02020603050405020304" pitchFamily="18" charset="0"/>
                <a:cs typeface="Times New Roman" panose="02020603050405020304" pitchFamily="18" charset="0"/>
              </a:rPr>
              <a:t>Tsukamoto</a:t>
            </a:r>
            <a:r>
              <a:rPr lang="en-US" altLang="ja-JP" sz="3598" b="1" baseline="30000" dirty="0">
                <a:latin typeface="Times New Roman" panose="02020603050405020304" pitchFamily="18" charset="0"/>
                <a:cs typeface="Times New Roman" panose="02020603050405020304" pitchFamily="18" charset="0"/>
              </a:rPr>
              <a:t>1</a:t>
            </a:r>
            <a:r>
              <a:rPr lang="en-US" sz="3598" b="1" dirty="0" smtClean="0">
                <a:latin typeface="Times New Roman" panose="02020603050405020304" pitchFamily="18" charset="0"/>
                <a:cs typeface="Times New Roman" panose="02020603050405020304" pitchFamily="18" charset="0"/>
              </a:rPr>
              <a:t>, </a:t>
            </a:r>
            <a:r>
              <a:rPr lang="en-US" sz="3598" b="1" dirty="0">
                <a:latin typeface="Times New Roman" panose="02020603050405020304" pitchFamily="18" charset="0"/>
                <a:cs typeface="Times New Roman" panose="02020603050405020304" pitchFamily="18" charset="0"/>
              </a:rPr>
              <a:t>Katsunori </a:t>
            </a:r>
            <a:r>
              <a:rPr lang="en-US" sz="3598" b="1" dirty="0" smtClean="0">
                <a:latin typeface="Times New Roman" panose="02020603050405020304" pitchFamily="18" charset="0"/>
                <a:cs typeface="Times New Roman" panose="02020603050405020304" pitchFamily="18" charset="0"/>
              </a:rPr>
              <a:t>Yanagihara</a:t>
            </a:r>
            <a:r>
              <a:rPr lang="en-US" sz="3598" b="1" baseline="30000" dirty="0" smtClean="0">
                <a:latin typeface="Times New Roman" panose="02020603050405020304" pitchFamily="18" charset="0"/>
                <a:cs typeface="Times New Roman" panose="02020603050405020304" pitchFamily="18" charset="0"/>
              </a:rPr>
              <a:t>3</a:t>
            </a:r>
            <a:r>
              <a:rPr lang="en-US" sz="3598" b="1" dirty="0" smtClean="0">
                <a:latin typeface="Times New Roman" panose="02020603050405020304" pitchFamily="18" charset="0"/>
                <a:cs typeface="Times New Roman" panose="02020603050405020304" pitchFamily="18" charset="0"/>
              </a:rPr>
              <a:t>, </a:t>
            </a:r>
            <a:r>
              <a:rPr lang="en-US" sz="3598" b="1" dirty="0">
                <a:latin typeface="Times New Roman" panose="02020603050405020304" pitchFamily="18" charset="0"/>
                <a:cs typeface="Times New Roman" panose="02020603050405020304" pitchFamily="18" charset="0"/>
              </a:rPr>
              <a:t>Hiroshi </a:t>
            </a:r>
            <a:r>
              <a:rPr lang="en-US" sz="3598" b="1" dirty="0" smtClean="0">
                <a:latin typeface="Times New Roman" panose="02020603050405020304" pitchFamily="18" charset="0"/>
                <a:cs typeface="Times New Roman" panose="02020603050405020304" pitchFamily="18" charset="0"/>
              </a:rPr>
              <a:t>Mukae</a:t>
            </a:r>
            <a:r>
              <a:rPr lang="en-US" altLang="ja-JP" sz="3598" b="1" baseline="30000" dirty="0">
                <a:latin typeface="Times New Roman" panose="02020603050405020304" pitchFamily="18" charset="0"/>
                <a:cs typeface="Times New Roman" panose="02020603050405020304" pitchFamily="18" charset="0"/>
              </a:rPr>
              <a:t>2</a:t>
            </a:r>
            <a:r>
              <a:rPr lang="en-US" sz="3598" b="1" dirty="0" smtClean="0">
                <a:latin typeface="Times New Roman" panose="02020603050405020304" pitchFamily="18" charset="0"/>
                <a:cs typeface="Times New Roman" panose="02020603050405020304" pitchFamily="18" charset="0"/>
              </a:rPr>
              <a:t>, </a:t>
            </a:r>
            <a:r>
              <a:rPr lang="en-US" sz="3598" b="1" dirty="0">
                <a:latin typeface="Times New Roman" panose="02020603050405020304" pitchFamily="18" charset="0"/>
                <a:cs typeface="Times New Roman" panose="02020603050405020304" pitchFamily="18" charset="0"/>
              </a:rPr>
              <a:t>Shigeru </a:t>
            </a:r>
            <a:r>
              <a:rPr lang="en-US" sz="3598" b="1" dirty="0" smtClean="0">
                <a:latin typeface="Times New Roman" panose="02020603050405020304" pitchFamily="18" charset="0"/>
                <a:cs typeface="Times New Roman" panose="02020603050405020304" pitchFamily="18" charset="0"/>
              </a:rPr>
              <a:t>Kohno</a:t>
            </a:r>
            <a:r>
              <a:rPr lang="en-US" sz="3598" b="1" baseline="30000" dirty="0" smtClean="0">
                <a:latin typeface="Times New Roman" panose="02020603050405020304" pitchFamily="18" charset="0"/>
                <a:cs typeface="Times New Roman" panose="02020603050405020304" pitchFamily="18" charset="0"/>
              </a:rPr>
              <a:t>2</a:t>
            </a:r>
            <a:r>
              <a:rPr lang="en-US" sz="3598" b="1" dirty="0" smtClean="0">
                <a:latin typeface="Times New Roman" panose="02020603050405020304" pitchFamily="18" charset="0"/>
                <a:cs typeface="Times New Roman" panose="02020603050405020304" pitchFamily="18" charset="0"/>
              </a:rPr>
              <a:t> </a:t>
            </a:r>
            <a:r>
              <a:rPr lang="en-US" sz="3598" b="1" dirty="0">
                <a:latin typeface="Times New Roman" panose="02020603050405020304" pitchFamily="18" charset="0"/>
                <a:cs typeface="Times New Roman" panose="02020603050405020304" pitchFamily="18" charset="0"/>
              </a:rPr>
              <a:t>and David W. </a:t>
            </a:r>
            <a:r>
              <a:rPr lang="en-US" sz="3598" b="1" dirty="0" smtClean="0">
                <a:latin typeface="Times New Roman" panose="02020603050405020304" pitchFamily="18" charset="0"/>
                <a:cs typeface="Times New Roman" panose="02020603050405020304" pitchFamily="18" charset="0"/>
              </a:rPr>
              <a:t>Denning</a:t>
            </a:r>
            <a:r>
              <a:rPr lang="en-US" sz="3598" b="1" baseline="30000" dirty="0">
                <a:latin typeface="Times New Roman" panose="02020603050405020304" pitchFamily="18" charset="0"/>
                <a:cs typeface="Times New Roman" panose="02020603050405020304" pitchFamily="18" charset="0"/>
              </a:rPr>
              <a:t>4</a:t>
            </a:r>
            <a:endParaRPr lang="en-US" sz="3598" b="1" dirty="0">
              <a:latin typeface="Times New Roman" panose="02020603050405020304" pitchFamily="18" charset="0"/>
              <a:cs typeface="Times New Roman" panose="02020603050405020304" pitchFamily="18" charset="0"/>
            </a:endParaRPr>
          </a:p>
          <a:p>
            <a:endParaRPr lang="en-US" sz="3598" b="1" dirty="0">
              <a:latin typeface="Times New Roman" panose="02020603050405020304" pitchFamily="18" charset="0"/>
              <a:cs typeface="Times New Roman" panose="02020603050405020304" pitchFamily="18" charset="0"/>
            </a:endParaRPr>
          </a:p>
          <a:p>
            <a:r>
              <a:rPr lang="en-US" altLang="ja-JP" sz="3600" dirty="0" smtClean="0">
                <a:latin typeface="Times New Roman" panose="02020603050405020304" pitchFamily="18" charset="0"/>
                <a:cs typeface="Times New Roman" panose="02020603050405020304" pitchFamily="18" charset="0"/>
              </a:rPr>
              <a:t>1 </a:t>
            </a:r>
            <a:r>
              <a:rPr lang="en-US" altLang="ja-JP" sz="3600" dirty="0">
                <a:latin typeface="Times New Roman" panose="02020603050405020304" pitchFamily="18" charset="0"/>
                <a:cs typeface="Times New Roman" panose="02020603050405020304" pitchFamily="18" charset="0"/>
              </a:rPr>
              <a:t>Department of Infectious Diseases, Nagasaki University Graduate School of Biomedical Sciences</a:t>
            </a:r>
            <a:endParaRPr lang="ja-JP" altLang="ja-JP" sz="3600" dirty="0">
              <a:latin typeface="Times New Roman" panose="02020603050405020304" pitchFamily="18" charset="0"/>
              <a:cs typeface="Times New Roman" panose="02020603050405020304" pitchFamily="18" charset="0"/>
            </a:endParaRPr>
          </a:p>
          <a:p>
            <a:r>
              <a:rPr lang="en-US" altLang="ja-JP" sz="3600" dirty="0" smtClean="0">
                <a:latin typeface="Times New Roman" panose="02020603050405020304" pitchFamily="18" charset="0"/>
                <a:cs typeface="Times New Roman" panose="02020603050405020304" pitchFamily="18" charset="0"/>
              </a:rPr>
              <a:t>2 </a:t>
            </a:r>
            <a:r>
              <a:rPr lang="en-US" altLang="ja-JP" sz="3600" dirty="0">
                <a:latin typeface="Times New Roman" panose="02020603050405020304" pitchFamily="18" charset="0"/>
                <a:cs typeface="Times New Roman" panose="02020603050405020304" pitchFamily="18" charset="0"/>
              </a:rPr>
              <a:t>Department of Respiratory Diseases, Nagasaki University Graduate School of Biomedical Sciences</a:t>
            </a:r>
            <a:endParaRPr lang="ja-JP" altLang="ja-JP" sz="3600" dirty="0">
              <a:latin typeface="Times New Roman" panose="02020603050405020304" pitchFamily="18" charset="0"/>
              <a:cs typeface="Times New Roman" panose="02020603050405020304" pitchFamily="18" charset="0"/>
            </a:endParaRPr>
          </a:p>
          <a:p>
            <a:r>
              <a:rPr lang="en-US" altLang="ja-JP" sz="3600" dirty="0" smtClean="0">
                <a:latin typeface="Times New Roman" panose="02020603050405020304" pitchFamily="18" charset="0"/>
                <a:cs typeface="Times New Roman" panose="02020603050405020304" pitchFamily="18" charset="0"/>
              </a:rPr>
              <a:t>3 </a:t>
            </a:r>
            <a:r>
              <a:rPr lang="en-US" altLang="ja-JP" sz="3600" dirty="0">
                <a:latin typeface="Times New Roman" panose="02020603050405020304" pitchFamily="18" charset="0"/>
                <a:cs typeface="Times New Roman" panose="02020603050405020304" pitchFamily="18" charset="0"/>
              </a:rPr>
              <a:t>Department of Laboratory Medicine, Nagasaki University Graduate School of Biomedical Sciences</a:t>
            </a:r>
            <a:endParaRPr lang="ja-JP" altLang="ja-JP" sz="3600" dirty="0">
              <a:latin typeface="Times New Roman" panose="02020603050405020304" pitchFamily="18" charset="0"/>
              <a:cs typeface="Times New Roman" panose="02020603050405020304" pitchFamily="18" charset="0"/>
            </a:endParaRPr>
          </a:p>
          <a:p>
            <a:r>
              <a:rPr lang="en-US" altLang="ja-JP" sz="3600" dirty="0" smtClean="0">
                <a:latin typeface="Times New Roman" panose="02020603050405020304" pitchFamily="18" charset="0"/>
                <a:cs typeface="Times New Roman" panose="02020603050405020304" pitchFamily="18" charset="0"/>
              </a:rPr>
              <a:t>4 </a:t>
            </a:r>
            <a:r>
              <a:rPr lang="en-US" altLang="ja-JP" sz="3600" dirty="0">
                <a:latin typeface="Times New Roman" panose="02020603050405020304" pitchFamily="18" charset="0"/>
                <a:cs typeface="Times New Roman" panose="02020603050405020304" pitchFamily="18" charset="0"/>
              </a:rPr>
              <a:t>The University of Manchester and The National Aspergillosis Centre in association with the LIFE program at </a:t>
            </a:r>
            <a:r>
              <a:rPr lang="en-US" altLang="ja-JP" sz="3600" u="sng" dirty="0">
                <a:latin typeface="Times New Roman" panose="02020603050405020304" pitchFamily="18" charset="0"/>
                <a:cs typeface="Times New Roman" panose="02020603050405020304" pitchFamily="18" charset="0"/>
                <a:hlinkClick r:id="rId3"/>
              </a:rPr>
              <a:t>www.LIFE-Worldwide.org</a:t>
            </a:r>
            <a:r>
              <a:rPr lang="en-US" altLang="ja-JP" sz="3600" dirty="0">
                <a:latin typeface="Times New Roman" panose="02020603050405020304" pitchFamily="18" charset="0"/>
                <a:cs typeface="Times New Roman" panose="02020603050405020304" pitchFamily="18" charset="0"/>
              </a:rPr>
              <a:t>,.</a:t>
            </a:r>
            <a:endParaRPr lang="ja-JP" altLang="ja-JP" sz="3600" dirty="0">
              <a:latin typeface="Times New Roman" panose="02020603050405020304" pitchFamily="18" charset="0"/>
              <a:cs typeface="Times New Roman" panose="02020603050405020304" pitchFamily="18" charset="0"/>
            </a:endParaRPr>
          </a:p>
        </p:txBody>
      </p:sp>
      <p:sp>
        <p:nvSpPr>
          <p:cNvPr id="5" name="CaixaDeTexto 4"/>
          <p:cNvSpPr txBox="1"/>
          <p:nvPr/>
        </p:nvSpPr>
        <p:spPr>
          <a:xfrm>
            <a:off x="513873" y="8641200"/>
            <a:ext cx="15292589" cy="7571303"/>
          </a:xfrm>
          <a:prstGeom prst="rect">
            <a:avLst/>
          </a:prstGeom>
          <a:solidFill>
            <a:srgbClr val="FFCCFF"/>
          </a:solidFill>
          <a:ln w="38100">
            <a:solidFill>
              <a:srgbClr val="008000"/>
            </a:solidFill>
          </a:ln>
        </p:spPr>
        <p:txBody>
          <a:bodyPr wrap="square" rtlCol="0">
            <a:spAutoFit/>
          </a:bodyPr>
          <a:lstStyle/>
          <a:p>
            <a:pPr algn="just"/>
            <a:r>
              <a:rPr lang="pt-PT" sz="5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Abstract</a:t>
            </a:r>
            <a:endParaRPr lang="pt-PT"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pPr>
            <a:r>
              <a:rPr lang="pt-PT" sz="3200" dirty="0" smtClean="0">
                <a:latin typeface="Times New Roman" panose="02020603050405020304" pitchFamily="18" charset="0"/>
                <a:cs typeface="Times New Roman" panose="02020603050405020304" pitchFamily="18" charset="0"/>
              </a:rPr>
              <a:t>Recent syudies revealed the fungal </a:t>
            </a:r>
            <a:r>
              <a:rPr lang="pt-PT" sz="3200" dirty="0">
                <a:latin typeface="Times New Roman" panose="02020603050405020304" pitchFamily="18" charset="0"/>
                <a:cs typeface="Times New Roman" panose="02020603050405020304" pitchFamily="18" charset="0"/>
              </a:rPr>
              <a:t>infections have acquired high </a:t>
            </a:r>
            <a:r>
              <a:rPr lang="pt-PT" sz="3200" dirty="0" smtClean="0">
                <a:latin typeface="Times New Roman" panose="02020603050405020304" pitchFamily="18" charset="0"/>
                <a:cs typeface="Times New Roman" panose="02020603050405020304" pitchFamily="18" charset="0"/>
              </a:rPr>
              <a:t>relevance rate all </a:t>
            </a:r>
            <a:r>
              <a:rPr lang="pt-PT" sz="3200" dirty="0">
                <a:latin typeface="Times New Roman" panose="02020603050405020304" pitchFamily="18" charset="0"/>
                <a:cs typeface="Times New Roman" panose="02020603050405020304" pitchFamily="18" charset="0"/>
              </a:rPr>
              <a:t>over the world. A </a:t>
            </a:r>
            <a:r>
              <a:rPr lang="pt-PT" sz="3200" dirty="0" smtClean="0">
                <a:latin typeface="Times New Roman" panose="02020603050405020304" pitchFamily="18" charset="0"/>
                <a:cs typeface="Times New Roman" panose="02020603050405020304" pitchFamily="18" charset="0"/>
              </a:rPr>
              <a:t>fungal </a:t>
            </a:r>
            <a:r>
              <a:rPr lang="pt-PT" sz="3200" dirty="0">
                <a:latin typeface="Times New Roman" panose="02020603050405020304" pitchFamily="18" charset="0"/>
                <a:cs typeface="Times New Roman" panose="02020603050405020304" pitchFamily="18" charset="0"/>
              </a:rPr>
              <a:t>burden in </a:t>
            </a:r>
            <a:r>
              <a:rPr lang="pt-PT" sz="3200" dirty="0" smtClean="0">
                <a:latin typeface="Times New Roman" panose="02020603050405020304" pitchFamily="18" charset="0"/>
                <a:cs typeface="Times New Roman" panose="02020603050405020304" pitchFamily="18" charset="0"/>
              </a:rPr>
              <a:t>Japan </a:t>
            </a:r>
            <a:r>
              <a:rPr lang="en-US" sz="3200" dirty="0">
                <a:latin typeface="Times New Roman" panose="02020603050405020304" pitchFamily="18" charset="0"/>
                <a:cs typeface="Times New Roman" panose="02020603050405020304" pitchFamily="18" charset="0"/>
              </a:rPr>
              <a:t>was </a:t>
            </a:r>
            <a:r>
              <a:rPr lang="en-US" sz="3200" dirty="0" smtClean="0">
                <a:latin typeface="Times New Roman" panose="02020603050405020304" pitchFamily="18" charset="0"/>
                <a:cs typeface="Times New Roman" panose="02020603050405020304" pitchFamily="18" charset="0"/>
              </a:rPr>
              <a:t>preliminary estimated by deterministic </a:t>
            </a:r>
            <a:r>
              <a:rPr lang="en-US" sz="3200" dirty="0">
                <a:latin typeface="Times New Roman" panose="02020603050405020304" pitchFamily="18" charset="0"/>
                <a:cs typeface="Times New Roman" panose="02020603050405020304" pitchFamily="18" charset="0"/>
              </a:rPr>
              <a:t>scenario modelling and published incidence and prevalence data. </a:t>
            </a:r>
          </a:p>
          <a:p>
            <a:pPr algn="just">
              <a:lnSpc>
                <a:spcPct val="150000"/>
              </a:lnSpc>
            </a:pPr>
            <a:r>
              <a:rPr lang="en-US" sz="3200" dirty="0">
                <a:latin typeface="Times New Roman" panose="02020603050405020304" pitchFamily="18" charset="0"/>
                <a:cs typeface="Times New Roman" panose="02020603050405020304" pitchFamily="18" charset="0"/>
              </a:rPr>
              <a:t>Vaginal candidiasis was the most frequent fungal infection </a:t>
            </a:r>
            <a:r>
              <a:rPr lang="en-US" sz="3200" dirty="0" smtClean="0">
                <a:latin typeface="Times New Roman" panose="02020603050405020304" pitchFamily="18" charset="0"/>
                <a:cs typeface="Times New Roman" panose="02020603050405020304" pitchFamily="18" charset="0"/>
              </a:rPr>
              <a:t>revealed </a:t>
            </a:r>
            <a:r>
              <a:rPr lang="en-US" sz="3200" dirty="0">
                <a:latin typeface="Times New Roman" panose="02020603050405020304" pitchFamily="18" charset="0"/>
                <a:cs typeface="Times New Roman" panose="02020603050405020304" pitchFamily="18" charset="0"/>
              </a:rPr>
              <a:t>in this study, followed by </a:t>
            </a:r>
            <a:r>
              <a:rPr lang="en-US" sz="3200" dirty="0" smtClean="0">
                <a:latin typeface="Times New Roman" panose="02020603050405020304" pitchFamily="18" charset="0"/>
                <a:cs typeface="Times New Roman" panose="02020603050405020304" pitchFamily="18" charset="0"/>
              </a:rPr>
              <a:t>esophageal candidiasis and severe </a:t>
            </a:r>
            <a:r>
              <a:rPr lang="en-US" sz="3200" dirty="0">
                <a:latin typeface="Times New Roman" panose="02020603050405020304" pitchFamily="18" charset="0"/>
                <a:cs typeface="Times New Roman" panose="02020603050405020304" pitchFamily="18" charset="0"/>
              </a:rPr>
              <a:t>asthma with fungal </a:t>
            </a:r>
            <a:r>
              <a:rPr lang="en-US" sz="3200" dirty="0" smtClean="0">
                <a:latin typeface="Times New Roman" panose="02020603050405020304" pitchFamily="18" charset="0"/>
                <a:cs typeface="Times New Roman" panose="02020603050405020304" pitchFamily="18" charset="0"/>
              </a:rPr>
              <a:t>sensitization (SAFS) </a:t>
            </a:r>
            <a:r>
              <a:rPr lang="en-US" sz="3200" dirty="0">
                <a:latin typeface="Times New Roman" panose="02020603050405020304" pitchFamily="18" charset="0"/>
                <a:cs typeface="Times New Roman" panose="02020603050405020304" pitchFamily="18" charset="0"/>
              </a:rPr>
              <a:t>and allergic bronchopulmonary </a:t>
            </a:r>
            <a:r>
              <a:rPr lang="en-US" sz="3200" dirty="0" smtClean="0">
                <a:latin typeface="Times New Roman" panose="02020603050405020304" pitchFamily="18" charset="0"/>
                <a:cs typeface="Times New Roman" panose="02020603050405020304" pitchFamily="18" charset="0"/>
              </a:rPr>
              <a:t>aspergillosis (ABPA). </a:t>
            </a:r>
          </a:p>
          <a:p>
            <a:pPr algn="just">
              <a:lnSpc>
                <a:spcPct val="150000"/>
              </a:lnSpc>
            </a:pPr>
            <a:r>
              <a:rPr lang="en-US" sz="3200" dirty="0">
                <a:latin typeface="Times New Roman" panose="02020603050405020304" pitchFamily="18" charset="0"/>
                <a:cs typeface="Times New Roman" panose="02020603050405020304" pitchFamily="18" charset="0"/>
              </a:rPr>
              <a:t>The incidence or prevalence of the above referred fungal infections and ~ 2,370,300 (1.9%) people in Japan suffer from those fungal infections each year. Further epidemiological studies are needed to validate and extend these </a:t>
            </a:r>
            <a:r>
              <a:rPr lang="en-US" sz="3200" dirty="0" smtClean="0">
                <a:latin typeface="Times New Roman" panose="02020603050405020304" pitchFamily="18" charset="0"/>
                <a:cs typeface="Times New Roman" panose="02020603050405020304" pitchFamily="18" charset="0"/>
              </a:rPr>
              <a:t>estimations. </a:t>
            </a:r>
            <a:endParaRPr lang="pt-PT" sz="3200" dirty="0">
              <a:latin typeface="Times New Roman" panose="02020603050405020304" pitchFamily="18" charset="0"/>
              <a:cs typeface="Times New Roman" panose="02020603050405020304" pitchFamily="18" charset="0"/>
            </a:endParaRPr>
          </a:p>
        </p:txBody>
      </p:sp>
      <p:sp>
        <p:nvSpPr>
          <p:cNvPr id="11" name="CaixaDeTexto 11"/>
          <p:cNvSpPr txBox="1">
            <a:spLocks noChangeArrowheads="1"/>
          </p:cNvSpPr>
          <p:nvPr/>
        </p:nvSpPr>
        <p:spPr bwMode="auto">
          <a:xfrm>
            <a:off x="513873" y="16766932"/>
            <a:ext cx="15357396" cy="7571303"/>
          </a:xfrm>
          <a:prstGeom prst="rect">
            <a:avLst/>
          </a:prstGeom>
          <a:solidFill>
            <a:srgbClr val="99FF99"/>
          </a:solidFill>
          <a:ln>
            <a:noFill/>
          </a:ln>
          <a:extLst/>
        </p:spPr>
        <p:txBody>
          <a:bodyPr wrap="square">
            <a:spAutoFit/>
          </a:bodyPr>
          <a:lstStyle>
            <a:lvl1pPr eaLnBrk="0" hangingPunct="0">
              <a:spcBef>
                <a:spcPct val="20000"/>
              </a:spcBef>
              <a:buFont typeface="Arial" pitchFamily="34" charset="0"/>
              <a:buChar char="•"/>
              <a:defRPr sz="15100">
                <a:solidFill>
                  <a:schemeClr val="tx1"/>
                </a:solidFill>
                <a:latin typeface="Calibri" pitchFamily="34" charset="0"/>
              </a:defRPr>
            </a:lvl1pPr>
            <a:lvl2pPr marL="742950" indent="-285750" eaLnBrk="0" hangingPunct="0">
              <a:spcBef>
                <a:spcPct val="20000"/>
              </a:spcBef>
              <a:buFont typeface="Arial" pitchFamily="34" charset="0"/>
              <a:buChar char="–"/>
              <a:defRPr sz="13200">
                <a:solidFill>
                  <a:schemeClr val="tx1"/>
                </a:solidFill>
                <a:latin typeface="Calibri" pitchFamily="34" charset="0"/>
              </a:defRPr>
            </a:lvl2pPr>
            <a:lvl3pPr marL="1143000" indent="-228600" eaLnBrk="0" hangingPunct="0">
              <a:spcBef>
                <a:spcPct val="20000"/>
              </a:spcBef>
              <a:buFont typeface="Arial" pitchFamily="34" charset="0"/>
              <a:buChar char="•"/>
              <a:defRPr sz="11300">
                <a:solidFill>
                  <a:schemeClr val="tx1"/>
                </a:solidFill>
                <a:latin typeface="Calibri" pitchFamily="34" charset="0"/>
              </a:defRPr>
            </a:lvl3pPr>
            <a:lvl4pPr marL="1600200" indent="-228600" eaLnBrk="0" hangingPunct="0">
              <a:spcBef>
                <a:spcPct val="20000"/>
              </a:spcBef>
              <a:buFont typeface="Arial" pitchFamily="34" charset="0"/>
              <a:buChar char="–"/>
              <a:defRPr sz="9500">
                <a:solidFill>
                  <a:schemeClr val="tx1"/>
                </a:solidFill>
                <a:latin typeface="Calibri" pitchFamily="34" charset="0"/>
              </a:defRPr>
            </a:lvl4pPr>
            <a:lvl5pPr marL="2057400" indent="-228600" eaLnBrk="0" hangingPunct="0">
              <a:spcBef>
                <a:spcPct val="20000"/>
              </a:spcBef>
              <a:buFont typeface="Arial" pitchFamily="34" charset="0"/>
              <a:buChar char="»"/>
              <a:defRPr sz="9500">
                <a:solidFill>
                  <a:schemeClr val="tx1"/>
                </a:solidFill>
                <a:latin typeface="Calibri" pitchFamily="34" charset="0"/>
              </a:defRPr>
            </a:lvl5pPr>
            <a:lvl6pPr marL="25146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6pPr>
            <a:lvl7pPr marL="29718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7pPr>
            <a:lvl8pPr marL="34290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8pPr>
            <a:lvl9pPr marL="38862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9pPr>
          </a:lstStyle>
          <a:p>
            <a:pPr algn="just" eaLnBrk="1" hangingPunct="1">
              <a:spcBef>
                <a:spcPct val="0"/>
              </a:spcBef>
              <a:buFontTx/>
              <a:buNone/>
            </a:pPr>
            <a:r>
              <a:rPr lang="pt-PT" altLang="pt-PT" sz="5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Introduction</a:t>
            </a:r>
            <a:endParaRPr lang="pt-PT" altLang="pt-PT"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eaLnBrk="1" hangingPunct="1">
              <a:lnSpc>
                <a:spcPct val="150000"/>
              </a:lnSpc>
              <a:spcBef>
                <a:spcPct val="0"/>
              </a:spcBef>
              <a:buFontTx/>
              <a:buNone/>
            </a:pPr>
            <a:r>
              <a:rPr lang="en-US" altLang="pt-PT" sz="3200" dirty="0">
                <a:latin typeface="Times New Roman" panose="02020603050405020304" pitchFamily="18" charset="0"/>
                <a:cs typeface="Times New Roman" panose="02020603050405020304" pitchFamily="18" charset="0"/>
              </a:rPr>
              <a:t>Fungal </a:t>
            </a:r>
            <a:r>
              <a:rPr lang="en-US" altLang="pt-PT" sz="3200" dirty="0" smtClean="0">
                <a:latin typeface="Times New Roman" panose="02020603050405020304" pitchFamily="18" charset="0"/>
                <a:cs typeface="Times New Roman" panose="02020603050405020304" pitchFamily="18" charset="0"/>
              </a:rPr>
              <a:t>infections have </a:t>
            </a:r>
            <a:r>
              <a:rPr lang="en-US" altLang="pt-PT" sz="3200" dirty="0">
                <a:latin typeface="Times New Roman" panose="02020603050405020304" pitchFamily="18" charset="0"/>
                <a:cs typeface="Times New Roman" panose="02020603050405020304" pitchFamily="18" charset="0"/>
              </a:rPr>
              <a:t>been increasing over the past </a:t>
            </a:r>
            <a:r>
              <a:rPr lang="en-US" altLang="pt-PT" sz="3200" dirty="0" smtClean="0">
                <a:latin typeface="Times New Roman" panose="02020603050405020304" pitchFamily="18" charset="0"/>
                <a:cs typeface="Times New Roman" panose="02020603050405020304" pitchFamily="18" charset="0"/>
              </a:rPr>
              <a:t>decades due to the increased number of immunocompromised hosts with immunosuppressant, solid organ transplant, hematopoietic </a:t>
            </a:r>
            <a:r>
              <a:rPr lang="en-US" altLang="pt-PT" sz="3200" dirty="0">
                <a:latin typeface="Times New Roman" panose="02020603050405020304" pitchFamily="18" charset="0"/>
                <a:cs typeface="Times New Roman" panose="02020603050405020304" pitchFamily="18" charset="0"/>
              </a:rPr>
              <a:t>stem cell </a:t>
            </a:r>
            <a:r>
              <a:rPr lang="en-US" altLang="pt-PT" sz="3200" dirty="0" smtClean="0">
                <a:latin typeface="Times New Roman" panose="02020603050405020304" pitchFamily="18" charset="0"/>
                <a:cs typeface="Times New Roman" panose="02020603050405020304" pitchFamily="18" charset="0"/>
              </a:rPr>
              <a:t>transplant and others. The few data is currently available for their prevalence in the world, and it </a:t>
            </a:r>
            <a:r>
              <a:rPr lang="en-US" altLang="pt-PT" sz="3200" dirty="0">
                <a:latin typeface="Times New Roman" panose="02020603050405020304" pitchFamily="18" charset="0"/>
                <a:cs typeface="Times New Roman" panose="02020603050405020304" pitchFamily="18" charset="0"/>
              </a:rPr>
              <a:t>is </a:t>
            </a:r>
            <a:r>
              <a:rPr lang="en-US" altLang="pt-PT" sz="3200" dirty="0" smtClean="0">
                <a:latin typeface="Times New Roman" panose="02020603050405020304" pitchFamily="18" charset="0"/>
                <a:cs typeface="Times New Roman" panose="02020603050405020304" pitchFamily="18" charset="0"/>
              </a:rPr>
              <a:t>important to </a:t>
            </a:r>
            <a:r>
              <a:rPr lang="en-US" altLang="pt-PT" sz="3200" dirty="0">
                <a:latin typeface="Times New Roman" panose="02020603050405020304" pitchFamily="18" charset="0"/>
                <a:cs typeface="Times New Roman" panose="02020603050405020304" pitchFamily="18" charset="0"/>
              </a:rPr>
              <a:t>estimate the actual fungal burden </a:t>
            </a:r>
            <a:r>
              <a:rPr lang="en-US" altLang="pt-PT" sz="3200" dirty="0" smtClean="0">
                <a:latin typeface="Times New Roman" panose="02020603050405020304" pitchFamily="18" charset="0"/>
                <a:cs typeface="Times New Roman" panose="02020603050405020304" pitchFamily="18" charset="0"/>
              </a:rPr>
              <a:t>all over the world to understand the </a:t>
            </a:r>
            <a:r>
              <a:rPr lang="en-US" altLang="pt-PT" sz="3200" dirty="0">
                <a:latin typeface="Times New Roman" panose="02020603050405020304" pitchFamily="18" charset="0"/>
                <a:cs typeface="Times New Roman" panose="02020603050405020304" pitchFamily="18" charset="0"/>
              </a:rPr>
              <a:t>current scenario of these </a:t>
            </a:r>
            <a:r>
              <a:rPr lang="en-US" altLang="pt-PT" sz="3200" dirty="0" smtClean="0">
                <a:latin typeface="Times New Roman" panose="02020603050405020304" pitchFamily="18" charset="0"/>
                <a:cs typeface="Times New Roman" panose="02020603050405020304" pitchFamily="18" charset="0"/>
              </a:rPr>
              <a:t>emergent </a:t>
            </a:r>
            <a:r>
              <a:rPr lang="en-US" altLang="pt-PT" sz="3200" dirty="0">
                <a:latin typeface="Times New Roman" panose="02020603050405020304" pitchFamily="18" charset="0"/>
                <a:cs typeface="Times New Roman" panose="02020603050405020304" pitchFamily="18" charset="0"/>
              </a:rPr>
              <a:t>infections. </a:t>
            </a:r>
          </a:p>
          <a:p>
            <a:pPr algn="just" eaLnBrk="1" hangingPunct="1">
              <a:lnSpc>
                <a:spcPct val="150000"/>
              </a:lnSpc>
              <a:spcBef>
                <a:spcPct val="0"/>
              </a:spcBef>
              <a:buFontTx/>
              <a:buNone/>
            </a:pPr>
            <a:r>
              <a:rPr lang="en-US" altLang="pt-PT" sz="3200" dirty="0" smtClean="0">
                <a:latin typeface="Times New Roman" panose="02020603050405020304" pitchFamily="18" charset="0"/>
                <a:cs typeface="Times New Roman" panose="02020603050405020304" pitchFamily="18" charset="0"/>
              </a:rPr>
              <a:t>Cutaneous </a:t>
            </a:r>
            <a:r>
              <a:rPr lang="en-US" altLang="pt-PT" sz="3200" dirty="0">
                <a:latin typeface="Times New Roman" panose="02020603050405020304" pitchFamily="18" charset="0"/>
                <a:cs typeface="Times New Roman" panose="02020603050405020304" pitchFamily="18" charset="0"/>
              </a:rPr>
              <a:t>and fatal fungal infections have been studied extensively in Japan, and latterly chronic pulmonary </a:t>
            </a:r>
            <a:r>
              <a:rPr lang="en-US" altLang="pt-PT" sz="3200" dirty="0" smtClean="0">
                <a:latin typeface="Times New Roman" panose="02020603050405020304" pitchFamily="18" charset="0"/>
                <a:cs typeface="Times New Roman" panose="02020603050405020304" pitchFamily="18" charset="0"/>
              </a:rPr>
              <a:t>aspergillosis.  However, </a:t>
            </a:r>
            <a:r>
              <a:rPr lang="en-US" altLang="pt-PT" sz="3200" dirty="0">
                <a:latin typeface="Times New Roman" panose="02020603050405020304" pitchFamily="18" charset="0"/>
                <a:cs typeface="Times New Roman" panose="02020603050405020304" pitchFamily="18" charset="0"/>
              </a:rPr>
              <a:t>no estimate of the nationwide incidence and prevalence of fungal infections has been attempted. Here we estimate the burden of serious fungal infections in </a:t>
            </a:r>
            <a:r>
              <a:rPr lang="en-US" altLang="pt-PT" sz="3200" dirty="0" smtClean="0">
                <a:latin typeface="Times New Roman" panose="02020603050405020304" pitchFamily="18" charset="0"/>
                <a:cs typeface="Times New Roman" panose="02020603050405020304" pitchFamily="18" charset="0"/>
              </a:rPr>
              <a:t>Japan. </a:t>
            </a:r>
            <a:endParaRPr lang="pt-PT" altLang="pt-PT" sz="3200" dirty="0">
              <a:latin typeface="Times New Roman" panose="02020603050405020304" pitchFamily="18" charset="0"/>
              <a:cs typeface="Times New Roman" panose="02020603050405020304" pitchFamily="18" charset="0"/>
            </a:endParaRPr>
          </a:p>
        </p:txBody>
      </p:sp>
      <p:sp>
        <p:nvSpPr>
          <p:cNvPr id="19" name="CaixaDeTexto 11"/>
          <p:cNvSpPr txBox="1">
            <a:spLocks noChangeArrowheads="1"/>
          </p:cNvSpPr>
          <p:nvPr/>
        </p:nvSpPr>
        <p:spPr bwMode="auto">
          <a:xfrm>
            <a:off x="513873" y="24815201"/>
            <a:ext cx="15033368" cy="2400657"/>
          </a:xfrm>
          <a:prstGeom prst="rect">
            <a:avLst/>
          </a:prstGeom>
          <a:solidFill>
            <a:srgbClr val="99FF99"/>
          </a:solidFill>
          <a:ln>
            <a:noFill/>
          </a:ln>
          <a:extLst/>
        </p:spPr>
        <p:txBody>
          <a:bodyPr wrap="square">
            <a:spAutoFit/>
          </a:bodyPr>
          <a:lstStyle>
            <a:lvl1pPr eaLnBrk="0" hangingPunct="0">
              <a:spcBef>
                <a:spcPct val="20000"/>
              </a:spcBef>
              <a:buFont typeface="Arial" pitchFamily="34" charset="0"/>
              <a:buChar char="•"/>
              <a:defRPr sz="15100">
                <a:solidFill>
                  <a:schemeClr val="tx1"/>
                </a:solidFill>
                <a:latin typeface="Calibri" pitchFamily="34" charset="0"/>
              </a:defRPr>
            </a:lvl1pPr>
            <a:lvl2pPr marL="742950" indent="-285750" eaLnBrk="0" hangingPunct="0">
              <a:spcBef>
                <a:spcPct val="20000"/>
              </a:spcBef>
              <a:buFont typeface="Arial" pitchFamily="34" charset="0"/>
              <a:buChar char="–"/>
              <a:defRPr sz="13200">
                <a:solidFill>
                  <a:schemeClr val="tx1"/>
                </a:solidFill>
                <a:latin typeface="Calibri" pitchFamily="34" charset="0"/>
              </a:defRPr>
            </a:lvl2pPr>
            <a:lvl3pPr marL="1143000" indent="-228600" eaLnBrk="0" hangingPunct="0">
              <a:spcBef>
                <a:spcPct val="20000"/>
              </a:spcBef>
              <a:buFont typeface="Arial" pitchFamily="34" charset="0"/>
              <a:buChar char="•"/>
              <a:defRPr sz="11300">
                <a:solidFill>
                  <a:schemeClr val="tx1"/>
                </a:solidFill>
                <a:latin typeface="Calibri" pitchFamily="34" charset="0"/>
              </a:defRPr>
            </a:lvl3pPr>
            <a:lvl4pPr marL="1600200" indent="-228600" eaLnBrk="0" hangingPunct="0">
              <a:spcBef>
                <a:spcPct val="20000"/>
              </a:spcBef>
              <a:buFont typeface="Arial" pitchFamily="34" charset="0"/>
              <a:buChar char="–"/>
              <a:defRPr sz="9500">
                <a:solidFill>
                  <a:schemeClr val="tx1"/>
                </a:solidFill>
                <a:latin typeface="Calibri" pitchFamily="34" charset="0"/>
              </a:defRPr>
            </a:lvl4pPr>
            <a:lvl5pPr marL="2057400" indent="-228600" eaLnBrk="0" hangingPunct="0">
              <a:spcBef>
                <a:spcPct val="20000"/>
              </a:spcBef>
              <a:buFont typeface="Arial" pitchFamily="34" charset="0"/>
              <a:buChar char="»"/>
              <a:defRPr sz="9500">
                <a:solidFill>
                  <a:schemeClr val="tx1"/>
                </a:solidFill>
                <a:latin typeface="Calibri" pitchFamily="34" charset="0"/>
              </a:defRPr>
            </a:lvl5pPr>
            <a:lvl6pPr marL="25146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6pPr>
            <a:lvl7pPr marL="29718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7pPr>
            <a:lvl8pPr marL="34290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8pPr>
            <a:lvl9pPr marL="38862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9pPr>
          </a:lstStyle>
          <a:p>
            <a:pPr algn="just" eaLnBrk="1" hangingPunct="1">
              <a:spcBef>
                <a:spcPct val="0"/>
              </a:spcBef>
              <a:buFontTx/>
              <a:buNone/>
            </a:pPr>
            <a:r>
              <a:rPr lang="pt-PT" altLang="pt-PT" sz="5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Objectives</a:t>
            </a:r>
            <a:endParaRPr lang="pt-PT" altLang="pt-PT"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eaLnBrk="1" hangingPunct="1">
              <a:lnSpc>
                <a:spcPct val="150000"/>
              </a:lnSpc>
              <a:spcBef>
                <a:spcPct val="0"/>
              </a:spcBef>
              <a:buFontTx/>
              <a:buNone/>
            </a:pPr>
            <a:r>
              <a:rPr lang="en-US" altLang="pt-PT" sz="3200" dirty="0">
                <a:latin typeface="Times New Roman" panose="02020603050405020304" pitchFamily="18" charset="0"/>
                <a:cs typeface="Times New Roman" panose="02020603050405020304" pitchFamily="18" charset="0"/>
              </a:rPr>
              <a:t>We </a:t>
            </a:r>
            <a:r>
              <a:rPr lang="en-US" altLang="pt-PT" sz="3200" dirty="0" smtClean="0">
                <a:latin typeface="Times New Roman" panose="02020603050405020304" pitchFamily="18" charset="0"/>
                <a:cs typeface="Times New Roman" panose="02020603050405020304" pitchFamily="18" charset="0"/>
              </a:rPr>
              <a:t>attempt </a:t>
            </a:r>
            <a:r>
              <a:rPr lang="en-US" altLang="pt-PT" sz="3200" dirty="0">
                <a:latin typeface="Times New Roman" panose="02020603050405020304" pitchFamily="18" charset="0"/>
                <a:cs typeface="Times New Roman" panose="02020603050405020304" pitchFamily="18" charset="0"/>
              </a:rPr>
              <a:t>the first estimate of the burden of serious fungal disease in </a:t>
            </a:r>
            <a:r>
              <a:rPr lang="en-US" altLang="pt-PT" sz="3200" dirty="0" smtClean="0">
                <a:latin typeface="Times New Roman" panose="02020603050405020304" pitchFamily="18" charset="0"/>
                <a:cs typeface="Times New Roman" panose="02020603050405020304" pitchFamily="18" charset="0"/>
              </a:rPr>
              <a:t>Japan </a:t>
            </a:r>
            <a:r>
              <a:rPr lang="en-US" altLang="pt-PT" sz="3200" dirty="0">
                <a:latin typeface="Times New Roman" panose="02020603050405020304" pitchFamily="18" charset="0"/>
                <a:cs typeface="Times New Roman" panose="02020603050405020304" pitchFamily="18" charset="0"/>
              </a:rPr>
              <a:t>using deterministic scenario modelling and published incidence and prevalence data. </a:t>
            </a:r>
            <a:endParaRPr lang="pt-PT" altLang="pt-PT" sz="3200" dirty="0">
              <a:latin typeface="Times New Roman" panose="02020603050405020304" pitchFamily="18" charset="0"/>
              <a:cs typeface="Times New Roman" panose="02020603050405020304" pitchFamily="18" charset="0"/>
            </a:endParaRPr>
          </a:p>
        </p:txBody>
      </p:sp>
      <p:sp>
        <p:nvSpPr>
          <p:cNvPr id="32" name="CaixaDeTexto 31"/>
          <p:cNvSpPr txBox="1"/>
          <p:nvPr/>
        </p:nvSpPr>
        <p:spPr>
          <a:xfrm>
            <a:off x="16503447" y="14473908"/>
            <a:ext cx="15506989" cy="12741950"/>
          </a:xfrm>
          <a:prstGeom prst="rect">
            <a:avLst/>
          </a:prstGeom>
          <a:solidFill>
            <a:srgbClr val="99FF99"/>
          </a:solidFill>
        </p:spPr>
        <p:txBody>
          <a:bodyPr wrap="square" rtlCol="0">
            <a:spAutoFit/>
          </a:bodyPr>
          <a:lstStyle/>
          <a:p>
            <a:pPr lvl="0" algn="just"/>
            <a:r>
              <a:rPr lang="pt-PT" altLang="ja-JP"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Results </a:t>
            </a:r>
            <a:r>
              <a:rPr lang="pt-PT" altLang="ja-JP" sz="5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a:t>
            </a:r>
            <a:r>
              <a:rPr lang="pt-PT" altLang="ja-JP"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Discussion</a:t>
            </a:r>
          </a:p>
          <a:p>
            <a:pPr marL="1028300" indent="-1028300" algn="just">
              <a:lnSpc>
                <a:spcPct val="150000"/>
              </a:lnSpc>
              <a:buClr>
                <a:srgbClr val="0070C0"/>
              </a:buClr>
              <a:buSzPct val="11000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The population of Japan is ~127 </a:t>
            </a:r>
            <a:r>
              <a:rPr lang="en-US" sz="3200" dirty="0" smtClean="0">
                <a:latin typeface="Times New Roman" panose="02020603050405020304" pitchFamily="18" charset="0"/>
                <a:cs typeface="Times New Roman" panose="02020603050405020304" pitchFamily="18" charset="0"/>
              </a:rPr>
              <a:t>million in 2015; </a:t>
            </a:r>
            <a:r>
              <a:rPr lang="en-US" sz="3200" dirty="0">
                <a:latin typeface="Times New Roman" panose="02020603050405020304" pitchFamily="18" charset="0"/>
                <a:cs typeface="Times New Roman" panose="02020603050405020304" pitchFamily="18" charset="0"/>
              </a:rPr>
              <a:t>13% are children, and 30% are women &gt;65 years. </a:t>
            </a:r>
            <a:endParaRPr lang="en-US" sz="3200" dirty="0" smtClean="0">
              <a:latin typeface="Times New Roman" panose="02020603050405020304" pitchFamily="18" charset="0"/>
              <a:cs typeface="Times New Roman" panose="02020603050405020304" pitchFamily="18" charset="0"/>
            </a:endParaRPr>
          </a:p>
          <a:p>
            <a:pPr marL="1028300" indent="-1028300" algn="just">
              <a:lnSpc>
                <a:spcPct val="150000"/>
              </a:lnSpc>
              <a:buClr>
                <a:srgbClr val="0070C0"/>
              </a:buClr>
              <a:buSzPct val="110000"/>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An </a:t>
            </a:r>
            <a:r>
              <a:rPr lang="en-US" sz="3200" dirty="0">
                <a:latin typeface="Times New Roman" panose="02020603050405020304" pitchFamily="18" charset="0"/>
                <a:cs typeface="Times New Roman" panose="02020603050405020304" pitchFamily="18" charset="0"/>
              </a:rPr>
              <a:t>estimated 1,525/100,000 females </a:t>
            </a:r>
            <a:r>
              <a:rPr lang="en-US" sz="3200" dirty="0" smtClean="0">
                <a:latin typeface="Times New Roman" panose="02020603050405020304" pitchFamily="18" charset="0"/>
                <a:cs typeface="Times New Roman" panose="02020603050405020304" pitchFamily="18" charset="0"/>
              </a:rPr>
              <a:t>suffer </a:t>
            </a:r>
            <a:r>
              <a:rPr lang="en-US" sz="3200" dirty="0">
                <a:latin typeface="Times New Roman" panose="02020603050405020304" pitchFamily="18" charset="0"/>
                <a:cs typeface="Times New Roman" panose="02020603050405020304" pitchFamily="18" charset="0"/>
              </a:rPr>
              <a:t>from recurrent vulvovaginal candidiasis  (&gt;4 episodes/year</a:t>
            </a:r>
            <a:r>
              <a:rPr lang="en-US" sz="3200" dirty="0" smtClean="0">
                <a:latin typeface="Times New Roman" panose="02020603050405020304" pitchFamily="18" charset="0"/>
                <a:cs typeface="Times New Roman" panose="02020603050405020304" pitchFamily="18" charset="0"/>
              </a:rPr>
              <a:t>) each year.</a:t>
            </a:r>
          </a:p>
          <a:p>
            <a:pPr marL="1028300" indent="-1028300" algn="just">
              <a:lnSpc>
                <a:spcPct val="150000"/>
              </a:lnSpc>
              <a:buClr>
                <a:srgbClr val="0070C0"/>
              </a:buClr>
              <a:buSzPct val="11000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Oesophageal </a:t>
            </a:r>
            <a:r>
              <a:rPr lang="en-US" sz="3200" dirty="0" smtClean="0">
                <a:latin typeface="Times New Roman" panose="02020603050405020304" pitchFamily="18" charset="0"/>
                <a:cs typeface="Times New Roman" panose="02020603050405020304" pitchFamily="18" charset="0"/>
              </a:rPr>
              <a:t>candidiasis affects 280/100,000 per year</a:t>
            </a:r>
            <a:r>
              <a:rPr lang="en-US" altLang="ja-JP"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1028300" indent="-1028300" algn="just">
              <a:lnSpc>
                <a:spcPct val="150000"/>
              </a:lnSpc>
              <a:buClr>
                <a:srgbClr val="0070C0"/>
              </a:buClr>
              <a:buSzPct val="110000"/>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Candidaemia </a:t>
            </a:r>
            <a:r>
              <a:rPr lang="en-US" sz="3200" dirty="0">
                <a:latin typeface="Times New Roman" panose="02020603050405020304" pitchFamily="18" charset="0"/>
                <a:cs typeface="Times New Roman" panose="02020603050405020304" pitchFamily="18" charset="0"/>
              </a:rPr>
              <a:t>affects </a:t>
            </a:r>
            <a:r>
              <a:rPr lang="en-US" sz="3200" dirty="0" smtClean="0">
                <a:latin typeface="Times New Roman" panose="02020603050405020304" pitchFamily="18" charset="0"/>
                <a:cs typeface="Times New Roman" panose="02020603050405020304" pitchFamily="18" charset="0"/>
              </a:rPr>
              <a:t>6,350 patients, </a:t>
            </a:r>
            <a:r>
              <a:rPr lang="en-US" sz="3200" dirty="0">
                <a:latin typeface="Times New Roman" panose="02020603050405020304" pitchFamily="18" charset="0"/>
                <a:cs typeface="Times New Roman" panose="02020603050405020304" pitchFamily="18" charset="0"/>
              </a:rPr>
              <a:t>40% of the total of invasive candidiasis (15,875), including an estimated 476 with intra-abdominal </a:t>
            </a:r>
            <a:r>
              <a:rPr lang="en-US" sz="3200" dirty="0" smtClean="0">
                <a:latin typeface="Times New Roman" panose="02020603050405020304" pitchFamily="18" charset="0"/>
                <a:cs typeface="Times New Roman" panose="02020603050405020304" pitchFamily="18" charset="0"/>
              </a:rPr>
              <a:t>candidiasis</a:t>
            </a:r>
            <a:r>
              <a:rPr lang="en-US" altLang="ja-JP"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1028300" indent="-1028300" algn="just">
              <a:lnSpc>
                <a:spcPct val="150000"/>
              </a:lnSpc>
              <a:buClr>
                <a:srgbClr val="0070C0"/>
              </a:buClr>
              <a:buSzPct val="11000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ABPA and SAFS were estimated in 20.8/100,000 and 27.5/100,000 respectively, in ~1 million adult </a:t>
            </a:r>
            <a:r>
              <a:rPr lang="en-US" sz="3200" dirty="0" smtClean="0">
                <a:latin typeface="Times New Roman" panose="02020603050405020304" pitchFamily="18" charset="0"/>
                <a:cs typeface="Times New Roman" panose="02020603050405020304" pitchFamily="18" charset="0"/>
              </a:rPr>
              <a:t>asthmatics</a:t>
            </a:r>
          </a:p>
          <a:p>
            <a:pPr marL="1028300" indent="-1028300" algn="just">
              <a:lnSpc>
                <a:spcPct val="150000"/>
              </a:lnSpc>
              <a:buClr>
                <a:srgbClr val="0070C0"/>
              </a:buClr>
              <a:buSzPct val="11000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Invasive aspergillosis is estimated to affect 1,308, mostly in acute leukemia and after allogeneic stem cell transplantation. </a:t>
            </a:r>
            <a:endParaRPr lang="en-US" sz="3200" dirty="0" smtClean="0">
              <a:latin typeface="Times New Roman" panose="02020603050405020304" pitchFamily="18" charset="0"/>
              <a:cs typeface="Times New Roman" panose="02020603050405020304" pitchFamily="18" charset="0"/>
            </a:endParaRPr>
          </a:p>
          <a:p>
            <a:pPr marL="1028300" indent="-1028300" algn="just">
              <a:lnSpc>
                <a:spcPct val="150000"/>
              </a:lnSpc>
              <a:buClr>
                <a:srgbClr val="0070C0"/>
              </a:buClr>
              <a:buSzPct val="11000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An estimated 3,957 have CPA after pulmonary tuberculosis (19,615 survivors in 2012) 50% of the total burden. </a:t>
            </a:r>
            <a:endParaRPr lang="en-US" sz="3200" dirty="0" smtClean="0">
              <a:latin typeface="Times New Roman" panose="02020603050405020304" pitchFamily="18" charset="0"/>
              <a:cs typeface="Times New Roman" panose="02020603050405020304" pitchFamily="18" charset="0"/>
            </a:endParaRPr>
          </a:p>
          <a:p>
            <a:pPr marL="1028300" indent="-1028300" algn="just">
              <a:lnSpc>
                <a:spcPct val="150000"/>
              </a:lnSpc>
              <a:buClr>
                <a:srgbClr val="0070C0"/>
              </a:buClr>
              <a:buSzPct val="110000"/>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Mucormycosis </a:t>
            </a:r>
            <a:r>
              <a:rPr lang="en-US" sz="3200" dirty="0">
                <a:latin typeface="Times New Roman" panose="02020603050405020304" pitchFamily="18" charset="0"/>
                <a:cs typeface="Times New Roman" panose="02020603050405020304" pitchFamily="18" charset="0"/>
              </a:rPr>
              <a:t>may affect 254 patients annually. </a:t>
            </a:r>
          </a:p>
          <a:p>
            <a:pPr marL="1028300" indent="-1028300" algn="just">
              <a:lnSpc>
                <a:spcPct val="150000"/>
              </a:lnSpc>
              <a:buClr>
                <a:srgbClr val="0070C0"/>
              </a:buClr>
              <a:buSzPct val="110000"/>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There </a:t>
            </a:r>
            <a:r>
              <a:rPr lang="en-US" sz="3200" dirty="0">
                <a:latin typeface="Times New Roman" panose="02020603050405020304" pitchFamily="18" charset="0"/>
                <a:cs typeface="Times New Roman" panose="02020603050405020304" pitchFamily="18" charset="0"/>
              </a:rPr>
              <a:t>are no incidence data on tinea capitis or fungal keratitis, but probably both uncommon or rare</a:t>
            </a:r>
            <a:r>
              <a:rPr lang="en-US" sz="3200" dirty="0" smtClean="0">
                <a:latin typeface="Times New Roman" panose="02020603050405020304" pitchFamily="18" charset="0"/>
                <a:cs typeface="Times New Roman" panose="02020603050405020304" pitchFamily="18" charset="0"/>
              </a:rPr>
              <a:t>.</a:t>
            </a:r>
            <a:endParaRPr lang="pt-PT" sz="3200" dirty="0">
              <a:latin typeface="Times New Roman" panose="02020603050405020304" pitchFamily="18" charset="0"/>
              <a:cs typeface="Times New Roman" panose="02020603050405020304" pitchFamily="18"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1513914221"/>
              </p:ext>
            </p:extLst>
          </p:nvPr>
        </p:nvGraphicFramePr>
        <p:xfrm>
          <a:off x="357888" y="28680416"/>
          <a:ext cx="31652548" cy="10509082"/>
        </p:xfrm>
        <a:graphic>
          <a:graphicData uri="http://schemas.openxmlformats.org/drawingml/2006/table">
            <a:tbl>
              <a:tblPr firstRow="1" firstCol="1" bandRow="1" bandCol="1"/>
              <a:tblGrid>
                <a:gridCol w="10722212"/>
                <a:gridCol w="2990048"/>
                <a:gridCol w="2990048"/>
                <a:gridCol w="2990048"/>
                <a:gridCol w="2990048"/>
                <a:gridCol w="2990048"/>
                <a:gridCol w="2990048"/>
                <a:gridCol w="2990048"/>
              </a:tblGrid>
              <a:tr h="407826">
                <a:tc rowSpan="2">
                  <a:txBody>
                    <a:bodyPr/>
                    <a:lstStyle/>
                    <a:p>
                      <a:pPr algn="ctr">
                        <a:spcAft>
                          <a:spcPts val="0"/>
                        </a:spcAft>
                      </a:pPr>
                      <a:r>
                        <a:rPr lang="en-GB" sz="3200" b="0" dirty="0">
                          <a:effectLst/>
                          <a:latin typeface="Times New Roman" panose="02020603050405020304" pitchFamily="18" charset="0"/>
                          <a:ea typeface="MS Mincho"/>
                          <a:cs typeface="Times New Roman" panose="02020603050405020304" pitchFamily="18" charset="0"/>
                        </a:rPr>
                        <a:t>Infection</a:t>
                      </a:r>
                      <a:endParaRPr lang="pt-PT" sz="5400" b="0" dirty="0">
                        <a:effectLst/>
                        <a:latin typeface="Times New Roman" panose="02020603050405020304" pitchFamily="18" charset="0"/>
                        <a:ea typeface="MS Mincho"/>
                        <a:cs typeface="Times New Roman" panose="02020603050405020304" pitchFamily="18" charset="0"/>
                      </a:endParaRPr>
                    </a:p>
                  </a:txBody>
                  <a:tcPr marL="61725" marR="61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gridSpan="5">
                  <a:txBody>
                    <a:bodyPr/>
                    <a:lstStyle/>
                    <a:p>
                      <a:pPr algn="ctr">
                        <a:spcAft>
                          <a:spcPts val="0"/>
                        </a:spcAft>
                      </a:pPr>
                      <a:r>
                        <a:rPr lang="en-GB" sz="3200" b="0" dirty="0">
                          <a:effectLst/>
                          <a:latin typeface="Times New Roman" panose="02020603050405020304" pitchFamily="18" charset="0"/>
                          <a:ea typeface="MS Mincho"/>
                          <a:cs typeface="Times New Roman" panose="02020603050405020304" pitchFamily="18" charset="0"/>
                        </a:rPr>
                        <a:t>Number of infections per underlying disorder per year</a:t>
                      </a:r>
                      <a:endParaRPr lang="pt-PT" sz="5400" b="0" dirty="0">
                        <a:effectLst/>
                        <a:latin typeface="Times New Roman" panose="02020603050405020304" pitchFamily="18" charset="0"/>
                        <a:ea typeface="MS Mincho"/>
                        <a:cs typeface="Times New Roman" panose="02020603050405020304" pitchFamily="18" charset="0"/>
                      </a:endParaRPr>
                    </a:p>
                  </a:txBody>
                  <a:tcPr marL="61725" marR="61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pt-PT"/>
                    </a:p>
                  </a:txBody>
                  <a:tcPr/>
                </a:tc>
                <a:tc hMerge="1">
                  <a:txBody>
                    <a:bodyPr/>
                    <a:lstStyle/>
                    <a:p>
                      <a:endParaRPr lang="pt-PT"/>
                    </a:p>
                  </a:txBody>
                  <a:tcPr/>
                </a:tc>
                <a:tc hMerge="1">
                  <a:txBody>
                    <a:bodyPr/>
                    <a:lstStyle/>
                    <a:p>
                      <a:endParaRPr lang="pt-PT"/>
                    </a:p>
                  </a:txBody>
                  <a:tcPr/>
                </a:tc>
                <a:tc hMerge="1">
                  <a:txBody>
                    <a:bodyPr/>
                    <a:lstStyle/>
                    <a:p>
                      <a:endParaRPr lang="pt-PT"/>
                    </a:p>
                  </a:txBody>
                  <a:tcPr/>
                </a:tc>
                <a:tc rowSpan="2">
                  <a:txBody>
                    <a:bodyPr/>
                    <a:lstStyle/>
                    <a:p>
                      <a:pPr algn="ctr">
                        <a:spcAft>
                          <a:spcPts val="0"/>
                        </a:spcAft>
                      </a:pPr>
                      <a:r>
                        <a:rPr lang="en-GB" sz="3200" b="0" dirty="0" smtClean="0">
                          <a:effectLst/>
                          <a:latin typeface="Times New Roman" panose="02020603050405020304" pitchFamily="18" charset="0"/>
                          <a:ea typeface="MS Mincho"/>
                          <a:cs typeface="Times New Roman" panose="02020603050405020304" pitchFamily="18" charset="0"/>
                        </a:rPr>
                        <a:t>Rate/100,000</a:t>
                      </a:r>
                      <a:endParaRPr lang="pt-PT" sz="5400" b="0" dirty="0">
                        <a:effectLst/>
                        <a:latin typeface="Times New Roman" panose="02020603050405020304" pitchFamily="18" charset="0"/>
                        <a:ea typeface="MS Mincho"/>
                        <a:cs typeface="Times New Roman" panose="02020603050405020304" pitchFamily="18" charset="0"/>
                      </a:endParaRPr>
                    </a:p>
                  </a:txBody>
                  <a:tcPr marL="61725" marR="61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rowSpan="2">
                  <a:txBody>
                    <a:bodyPr/>
                    <a:lstStyle/>
                    <a:p>
                      <a:pPr algn="ctr">
                        <a:spcAft>
                          <a:spcPts val="0"/>
                        </a:spcAft>
                      </a:pPr>
                      <a:r>
                        <a:rPr lang="en-GB" sz="3200" b="0" dirty="0">
                          <a:effectLst/>
                          <a:latin typeface="Times New Roman" panose="02020603050405020304" pitchFamily="18" charset="0"/>
                          <a:ea typeface="MS Mincho"/>
                          <a:cs typeface="Times New Roman" panose="02020603050405020304" pitchFamily="18" charset="0"/>
                        </a:rPr>
                        <a:t>Total burden</a:t>
                      </a:r>
                      <a:endParaRPr lang="pt-PT" sz="5400" b="0" dirty="0">
                        <a:effectLst/>
                        <a:latin typeface="Times New Roman" panose="02020603050405020304" pitchFamily="18" charset="0"/>
                        <a:ea typeface="MS Mincho"/>
                        <a:cs typeface="Times New Roman" panose="02020603050405020304" pitchFamily="18" charset="0"/>
                      </a:endParaRPr>
                    </a:p>
                  </a:txBody>
                  <a:tcPr marL="61725" marR="61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323949">
                <a:tc vMerge="1">
                  <a:txBody>
                    <a:bodyPr/>
                    <a:lstStyle/>
                    <a:p>
                      <a:endParaRPr lang="pt-PT"/>
                    </a:p>
                  </a:txBody>
                  <a:tcPr/>
                </a:tc>
                <a:tc>
                  <a:txBody>
                    <a:bodyPr/>
                    <a:lstStyle/>
                    <a:p>
                      <a:pPr algn="ctr">
                        <a:spcAft>
                          <a:spcPts val="0"/>
                        </a:spcAft>
                      </a:pPr>
                      <a:r>
                        <a:rPr lang="en-GB" sz="3200" b="0" dirty="0">
                          <a:effectLst/>
                          <a:latin typeface="Times New Roman" panose="02020603050405020304" pitchFamily="18" charset="0"/>
                          <a:ea typeface="MS Mincho"/>
                          <a:cs typeface="Times New Roman" panose="02020603050405020304" pitchFamily="18" charset="0"/>
                        </a:rPr>
                        <a:t>None</a:t>
                      </a:r>
                      <a:endParaRPr lang="pt-PT" sz="5400" b="0" dirty="0">
                        <a:effectLst/>
                        <a:latin typeface="Times New Roman" panose="02020603050405020304" pitchFamily="18" charset="0"/>
                        <a:ea typeface="MS Mincho"/>
                        <a:cs typeface="Times New Roman" panose="02020603050405020304" pitchFamily="18" charset="0"/>
                      </a:endParaRPr>
                    </a:p>
                  </a:txBody>
                  <a:tcPr marL="61725" marR="61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n-GB" sz="3200" b="0" dirty="0">
                          <a:effectLst/>
                          <a:latin typeface="Times New Roman" panose="02020603050405020304" pitchFamily="18" charset="0"/>
                          <a:ea typeface="MS Mincho"/>
                          <a:cs typeface="Times New Roman" panose="02020603050405020304" pitchFamily="18" charset="0"/>
                        </a:rPr>
                        <a:t>HIV/AIDS</a:t>
                      </a:r>
                      <a:endParaRPr lang="pt-PT" sz="5400" b="0" dirty="0">
                        <a:effectLst/>
                        <a:latin typeface="Times New Roman" panose="02020603050405020304" pitchFamily="18" charset="0"/>
                        <a:ea typeface="MS Mincho"/>
                        <a:cs typeface="Times New Roman" panose="02020603050405020304" pitchFamily="18" charset="0"/>
                      </a:endParaRPr>
                    </a:p>
                  </a:txBody>
                  <a:tcPr marL="61725" marR="61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n-GB" sz="3200" b="0" dirty="0">
                          <a:effectLst/>
                          <a:latin typeface="Times New Roman" panose="02020603050405020304" pitchFamily="18" charset="0"/>
                          <a:ea typeface="MS Mincho"/>
                          <a:cs typeface="Times New Roman" panose="02020603050405020304" pitchFamily="18" charset="0"/>
                        </a:rPr>
                        <a:t>Respiratory</a:t>
                      </a:r>
                      <a:endParaRPr lang="pt-PT" sz="5400" b="0" dirty="0">
                        <a:effectLst/>
                        <a:latin typeface="Times New Roman" panose="02020603050405020304" pitchFamily="18" charset="0"/>
                        <a:ea typeface="MS Mincho"/>
                        <a:cs typeface="Times New Roman" panose="02020603050405020304" pitchFamily="18" charset="0"/>
                      </a:endParaRPr>
                    </a:p>
                  </a:txBody>
                  <a:tcPr marL="61725" marR="61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n-GB" sz="3200" b="0" dirty="0">
                          <a:effectLst/>
                          <a:latin typeface="Times New Roman" panose="02020603050405020304" pitchFamily="18" charset="0"/>
                          <a:ea typeface="MS Mincho"/>
                          <a:cs typeface="Times New Roman" panose="02020603050405020304" pitchFamily="18" charset="0"/>
                        </a:rPr>
                        <a:t>Cancer/Tx</a:t>
                      </a:r>
                      <a:endParaRPr lang="pt-PT" sz="5400" b="0" dirty="0">
                        <a:effectLst/>
                        <a:latin typeface="Times New Roman" panose="02020603050405020304" pitchFamily="18" charset="0"/>
                        <a:ea typeface="MS Mincho"/>
                        <a:cs typeface="Times New Roman" panose="02020603050405020304" pitchFamily="18" charset="0"/>
                      </a:endParaRPr>
                    </a:p>
                  </a:txBody>
                  <a:tcPr marL="61725" marR="61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n-GB" sz="3200" b="0" dirty="0">
                          <a:effectLst/>
                          <a:latin typeface="Times New Roman" panose="02020603050405020304" pitchFamily="18" charset="0"/>
                          <a:ea typeface="MS Mincho"/>
                          <a:cs typeface="Times New Roman" panose="02020603050405020304" pitchFamily="18" charset="0"/>
                        </a:rPr>
                        <a:t>ICU</a:t>
                      </a:r>
                      <a:endParaRPr lang="pt-PT" sz="5400" b="0" dirty="0">
                        <a:effectLst/>
                        <a:latin typeface="Times New Roman" panose="02020603050405020304" pitchFamily="18" charset="0"/>
                        <a:ea typeface="MS Mincho"/>
                        <a:cs typeface="Times New Roman" panose="02020603050405020304" pitchFamily="18" charset="0"/>
                      </a:endParaRPr>
                    </a:p>
                  </a:txBody>
                  <a:tcPr marL="61725" marR="61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vMerge="1">
                  <a:txBody>
                    <a:bodyPr/>
                    <a:lstStyle/>
                    <a:p>
                      <a:endParaRPr lang="pt-PT"/>
                    </a:p>
                  </a:txBody>
                  <a:tcPr/>
                </a:tc>
                <a:tc vMerge="1">
                  <a:txBody>
                    <a:bodyPr/>
                    <a:lstStyle/>
                    <a:p>
                      <a:endParaRPr lang="pt-PT"/>
                    </a:p>
                  </a:txBody>
                  <a:tcPr/>
                </a:tc>
              </a:tr>
              <a:tr h="866702">
                <a:tc>
                  <a:txBody>
                    <a:bodyPr/>
                    <a:lstStyle/>
                    <a:p>
                      <a:pP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Oesophageal candidiasis</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354,762</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696</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280</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355,458</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6702">
                <a:tc>
                  <a:txBody>
                    <a:bodyPr/>
                    <a:lstStyle/>
                    <a:p>
                      <a:pP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Candidemia</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4,445</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1,905</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5</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6,350</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6702">
                <a:tc>
                  <a:txBody>
                    <a:bodyPr/>
                    <a:lstStyle/>
                    <a:p>
                      <a:pP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Recurrent vaginal candidiasis (4x/year +)</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1,937,000</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1,525*</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1,937,000</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6702">
                <a:tc>
                  <a:txBody>
                    <a:bodyPr/>
                    <a:lstStyle/>
                    <a:p>
                      <a:pPr>
                        <a:lnSpc>
                          <a:spcPct val="115000"/>
                        </a:lnSpc>
                        <a:spcAft>
                          <a:spcPts val="1000"/>
                        </a:spcAft>
                      </a:pPr>
                      <a:r>
                        <a:rPr lang="pt-PT" altLang="pt-PT" sz="4000" dirty="0" smtClean="0">
                          <a:latin typeface="Times New Roman" panose="02020603050405020304" pitchFamily="18" charset="0"/>
                          <a:cs typeface="Times New Roman" panose="02020603050405020304" pitchFamily="18" charset="0"/>
                        </a:rPr>
                        <a:t>Allergic bronchopulmonary aspergillosis </a:t>
                      </a:r>
                      <a:r>
                        <a:rPr lang="pt-PT" altLang="ja-JP"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(ABPA)</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26,452</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20.8</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26,452</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6702">
                <a:tc>
                  <a:txBody>
                    <a:bodyPr/>
                    <a:lstStyle/>
                    <a:p>
                      <a:pPr marL="0" marR="0" indent="0" algn="l" defTabSz="3239902" rtl="0" eaLnBrk="1" fontAlgn="auto" latinLnBrk="0" hangingPunct="1">
                        <a:lnSpc>
                          <a:spcPct val="115000"/>
                        </a:lnSpc>
                        <a:spcBef>
                          <a:spcPts val="0"/>
                        </a:spcBef>
                        <a:spcAft>
                          <a:spcPts val="1000"/>
                        </a:spcAft>
                        <a:buClrTx/>
                        <a:buSzTx/>
                        <a:buFontTx/>
                        <a:buNone/>
                        <a:tabLst/>
                        <a:defRPr/>
                      </a:pPr>
                      <a:r>
                        <a:rPr lang="pt-PT" altLang="pt-PT" sz="4000" dirty="0" smtClean="0">
                          <a:latin typeface="Times New Roman" panose="02020603050405020304" pitchFamily="18" charset="0"/>
                          <a:cs typeface="Times New Roman" panose="02020603050405020304" pitchFamily="18" charset="0"/>
                        </a:rPr>
                        <a:t>Severe asthma with fungal sensitization </a:t>
                      </a:r>
                      <a:r>
                        <a:rPr lang="en-GB" sz="4000" dirty="0" smtClean="0">
                          <a:effectLst/>
                          <a:latin typeface="Times New Roman" panose="02020603050405020304" pitchFamily="18" charset="0"/>
                          <a:ea typeface="MS MinNew Roman"/>
                          <a:cs typeface="Times New Roman" panose="02020603050405020304" pitchFamily="18" charset="0"/>
                        </a:rPr>
                        <a:t> (SAFS)</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34,914</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 </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 </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27.5</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34,914</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6702">
                <a:tc>
                  <a:txBody>
                    <a:bodyPr/>
                    <a:lstStyle/>
                    <a:p>
                      <a:pP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Chronic pulmonary aspergillosis</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7,914</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6.2</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7,914</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6702">
                <a:tc>
                  <a:txBody>
                    <a:bodyPr/>
                    <a:lstStyle/>
                    <a:p>
                      <a:pP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Invasive aspergillosis</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1,255</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103</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1</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1,308</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6702">
                <a:tc>
                  <a:txBody>
                    <a:bodyPr/>
                    <a:lstStyle/>
                    <a:p>
                      <a:pP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Mucormycosis</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254</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0.2</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254</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6702">
                <a:tc>
                  <a:txBody>
                    <a:bodyPr/>
                    <a:lstStyle/>
                    <a:p>
                      <a:pP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Cryptococcal meningitis</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20</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0.02</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20</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6702">
                <a:tc>
                  <a:txBody>
                    <a:bodyPr/>
                    <a:lstStyle/>
                    <a:p>
                      <a:pP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Pneumocystis pneumonia</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9</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0.01  </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9</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6702">
                <a:tc>
                  <a:txBody>
                    <a:bodyPr/>
                    <a:lstStyle/>
                    <a:p>
                      <a:pPr>
                        <a:lnSpc>
                          <a:spcPct val="115000"/>
                        </a:lnSpc>
                        <a:spcAft>
                          <a:spcPts val="1000"/>
                        </a:spcAft>
                      </a:pPr>
                      <a:r>
                        <a:rPr lang="en-GB" sz="4000" b="1" dirty="0">
                          <a:effectLst/>
                          <a:latin typeface="Times New Roman" panose="02020603050405020304" pitchFamily="18" charset="0"/>
                          <a:ea typeface="MS MinNew Roman"/>
                          <a:cs typeface="Times New Roman" panose="02020603050405020304" pitchFamily="18" charset="0"/>
                        </a:rPr>
                        <a:t>Total burden estimated</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 </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 </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 </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 </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 </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1000"/>
                        </a:spcAft>
                      </a:pPr>
                      <a:r>
                        <a:rPr lang="en-GB" sz="4000" dirty="0">
                          <a:effectLst/>
                          <a:latin typeface="Times New Roman" panose="02020603050405020304" pitchFamily="18" charset="0"/>
                          <a:ea typeface="MS MinNew Roman"/>
                          <a:cs typeface="Times New Roman" panose="02020603050405020304" pitchFamily="18" charset="0"/>
                        </a:rPr>
                        <a:t> </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1000"/>
                        </a:spcAft>
                      </a:pPr>
                      <a:r>
                        <a:rPr lang="en-GB" sz="4000" b="1" dirty="0">
                          <a:effectLst/>
                          <a:latin typeface="Times New Roman" panose="02020603050405020304" pitchFamily="18" charset="0"/>
                          <a:ea typeface="MS MinNew Roman"/>
                          <a:cs typeface="Times New Roman" panose="02020603050405020304" pitchFamily="18" charset="0"/>
                        </a:rPr>
                        <a:t>2,370,314</a:t>
                      </a:r>
                      <a:endParaRPr lang="ja-JP"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
        <p:nvSpPr>
          <p:cNvPr id="6" name="Rectangle 1"/>
          <p:cNvSpPr>
            <a:spLocks noChangeArrowheads="1"/>
          </p:cNvSpPr>
          <p:nvPr/>
        </p:nvSpPr>
        <p:spPr bwMode="auto">
          <a:xfrm>
            <a:off x="28411356" y="39277948"/>
            <a:ext cx="3270008" cy="470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295" tIns="41147" rIns="82295" bIns="41147" numCol="1" anchor="ctr" anchorCtr="0" compatLnSpc="1">
            <a:prstTxWarp prst="textNoShape">
              <a:avLst/>
            </a:prstTxWarp>
            <a:spAutoFit/>
          </a:bodyPr>
          <a:lstStyle/>
          <a:p>
            <a:pPr defTabSz="822640" fontAlgn="base">
              <a:spcBef>
                <a:spcPct val="0"/>
              </a:spcBef>
              <a:spcAft>
                <a:spcPct val="0"/>
              </a:spcAft>
            </a:pPr>
            <a:r>
              <a:rPr lang="en-GB" altLang="pt-PT" sz="2519" dirty="0">
                <a:latin typeface="Times New Roman" panose="02020603050405020304" pitchFamily="18" charset="0"/>
                <a:ea typeface="MS Mincho" pitchFamily="49" charset="-128"/>
                <a:cs typeface="Times New Roman" panose="02020603050405020304" pitchFamily="18" charset="0"/>
              </a:rPr>
              <a:t>* rate for females </a:t>
            </a:r>
            <a:r>
              <a:rPr lang="en-GB" altLang="pt-PT" sz="2519" dirty="0" smtClean="0">
                <a:latin typeface="Times New Roman" panose="02020603050405020304" pitchFamily="18" charset="0"/>
                <a:ea typeface="MS Mincho" pitchFamily="49" charset="-128"/>
                <a:cs typeface="Times New Roman" panose="02020603050405020304" pitchFamily="18" charset="0"/>
              </a:rPr>
              <a:t>only</a:t>
            </a:r>
            <a:endParaRPr lang="pt-PT" altLang="pt-PT" sz="2519" dirty="0">
              <a:latin typeface="Times New Roman" panose="02020603050405020304" pitchFamily="18" charset="0"/>
              <a:cs typeface="Times New Roman" panose="02020603050405020304" pitchFamily="18" charset="0"/>
            </a:endParaRPr>
          </a:p>
        </p:txBody>
      </p:sp>
      <p:sp>
        <p:nvSpPr>
          <p:cNvPr id="18" name="CaixaDeTexto 5"/>
          <p:cNvSpPr txBox="1">
            <a:spLocks noChangeArrowheads="1"/>
          </p:cNvSpPr>
          <p:nvPr/>
        </p:nvSpPr>
        <p:spPr bwMode="auto">
          <a:xfrm>
            <a:off x="24054872" y="3613557"/>
            <a:ext cx="4899108" cy="4247317"/>
          </a:xfrm>
          <a:prstGeom prst="rect">
            <a:avLst/>
          </a:prstGeom>
          <a:solidFill>
            <a:srgbClr val="FFFF00"/>
          </a:solidFill>
          <a:ln w="9525">
            <a:noFill/>
            <a:miter lim="800000"/>
            <a:headEnd/>
            <a:tailEnd/>
          </a:ln>
        </p:spPr>
        <p:txBody>
          <a:bodyPr wrap="square">
            <a:spAutoFit/>
          </a:bodyPr>
          <a:lstStyle/>
          <a:p>
            <a:pPr algn="r"/>
            <a:r>
              <a:rPr lang="pt-PT" altLang="pt-PT" sz="3000" b="1" dirty="0">
                <a:latin typeface="Times New Roman" panose="02020603050405020304" pitchFamily="18" charset="0"/>
                <a:cs typeface="Times New Roman" panose="02020603050405020304" pitchFamily="18" charset="0"/>
              </a:rPr>
              <a:t>Contacts</a:t>
            </a:r>
            <a:r>
              <a:rPr lang="pt-PT" altLang="pt-PT" sz="3000" b="1" dirty="0">
                <a:latin typeface="Times New Roman" panose="02020603050405020304" pitchFamily="18" charset="0"/>
                <a:cs typeface="Times New Roman" panose="02020603050405020304" pitchFamily="18" charset="0"/>
              </a:rPr>
              <a:t>:</a:t>
            </a:r>
          </a:p>
          <a:p>
            <a:pPr algn="r"/>
            <a:r>
              <a:rPr lang="pt-PT" altLang="pt-PT" sz="3000" b="1" dirty="0">
                <a:latin typeface="Times New Roman" panose="02020603050405020304" pitchFamily="18" charset="0"/>
                <a:cs typeface="Times New Roman" panose="02020603050405020304" pitchFamily="18" charset="0"/>
              </a:rPr>
              <a:t>Prof. Koichi IZUMIKAWA, M.D.</a:t>
            </a:r>
            <a:endParaRPr lang="pt-PT" altLang="pt-PT" sz="3000" dirty="0">
              <a:latin typeface="Times New Roman" panose="02020603050405020304" pitchFamily="18" charset="0"/>
              <a:cs typeface="Times New Roman" panose="02020603050405020304" pitchFamily="18" charset="0"/>
              <a:hlinkClick r:id="rId4"/>
            </a:endParaRPr>
          </a:p>
          <a:p>
            <a:pPr algn="r"/>
            <a:r>
              <a:rPr lang="pt-PT" altLang="pt-PT" sz="3000" dirty="0">
                <a:latin typeface="Times New Roman" panose="02020603050405020304" pitchFamily="18" charset="0"/>
                <a:cs typeface="Times New Roman" panose="02020603050405020304" pitchFamily="18" charset="0"/>
                <a:hlinkClick r:id="rId4"/>
              </a:rPr>
              <a:t>koizumik@nagasaki-u.ac.jp</a:t>
            </a:r>
            <a:endParaRPr lang="pt-PT" altLang="pt-PT" sz="3000" dirty="0">
              <a:latin typeface="Times New Roman" panose="02020603050405020304" pitchFamily="18" charset="0"/>
              <a:cs typeface="Times New Roman" panose="02020603050405020304" pitchFamily="18" charset="0"/>
            </a:endParaRPr>
          </a:p>
          <a:p>
            <a:pPr algn="r"/>
            <a:endParaRPr lang="pt-PT" altLang="pt-PT" sz="3000" dirty="0">
              <a:latin typeface="Times New Roman" panose="02020603050405020304" pitchFamily="18" charset="0"/>
              <a:cs typeface="Times New Roman" panose="02020603050405020304" pitchFamily="18" charset="0"/>
            </a:endParaRPr>
          </a:p>
          <a:p>
            <a:pPr algn="r"/>
            <a:r>
              <a:rPr lang="pt-PT" altLang="pt-PT" sz="3000" dirty="0">
                <a:latin typeface="Times New Roman" panose="02020603050405020304" pitchFamily="18" charset="0"/>
                <a:cs typeface="Times New Roman" panose="02020603050405020304" pitchFamily="18" charset="0"/>
              </a:rPr>
              <a:t>Phone</a:t>
            </a:r>
            <a:r>
              <a:rPr lang="pt-PT" altLang="pt-PT" sz="3000" dirty="0">
                <a:latin typeface="Times New Roman" panose="02020603050405020304" pitchFamily="18" charset="0"/>
                <a:cs typeface="Times New Roman" panose="02020603050405020304" pitchFamily="18" charset="0"/>
              </a:rPr>
              <a:t>: +81 (95) 819-7730</a:t>
            </a:r>
          </a:p>
          <a:p>
            <a:pPr algn="r"/>
            <a:r>
              <a:rPr lang="pt-PT" altLang="pt-PT" sz="3000" dirty="0">
                <a:latin typeface="Times New Roman" panose="02020603050405020304" pitchFamily="18" charset="0"/>
                <a:cs typeface="Times New Roman" panose="02020603050405020304" pitchFamily="18" charset="0"/>
              </a:rPr>
              <a:t>FAX: +81 (95) </a:t>
            </a:r>
            <a:r>
              <a:rPr lang="pt-PT" altLang="pt-PT" sz="3000" dirty="0">
                <a:latin typeface="Times New Roman" panose="02020603050405020304" pitchFamily="18" charset="0"/>
                <a:cs typeface="Times New Roman" panose="02020603050405020304" pitchFamily="18" charset="0"/>
              </a:rPr>
              <a:t>819-7766</a:t>
            </a:r>
          </a:p>
          <a:p>
            <a:pPr algn="r"/>
            <a:r>
              <a:rPr lang="pt-PT" altLang="pt-PT" sz="3000" dirty="0">
                <a:latin typeface="Times New Roman" panose="02020603050405020304" pitchFamily="18" charset="0"/>
                <a:cs typeface="Times New Roman" panose="02020603050405020304" pitchFamily="18" charset="0"/>
              </a:rPr>
              <a:t>1-7-1 Sakamoto</a:t>
            </a:r>
          </a:p>
          <a:p>
            <a:pPr algn="r"/>
            <a:r>
              <a:rPr lang="pt-PT" altLang="pt-PT" sz="3000" dirty="0">
                <a:latin typeface="Times New Roman" panose="02020603050405020304" pitchFamily="18" charset="0"/>
                <a:cs typeface="Times New Roman" panose="02020603050405020304" pitchFamily="18" charset="0"/>
              </a:rPr>
              <a:t>Nagasaki 852-8501, JAPAN</a:t>
            </a:r>
          </a:p>
        </p:txBody>
      </p:sp>
      <p:sp>
        <p:nvSpPr>
          <p:cNvPr id="22" name="CaixaDeTexto 11"/>
          <p:cNvSpPr txBox="1">
            <a:spLocks noChangeArrowheads="1"/>
          </p:cNvSpPr>
          <p:nvPr/>
        </p:nvSpPr>
        <p:spPr bwMode="auto">
          <a:xfrm>
            <a:off x="184065" y="39700437"/>
            <a:ext cx="32037931" cy="2323713"/>
          </a:xfrm>
          <a:prstGeom prst="rect">
            <a:avLst/>
          </a:prstGeom>
          <a:solidFill>
            <a:srgbClr val="99FF99"/>
          </a:solidFill>
          <a:ln>
            <a:noFill/>
          </a:ln>
          <a:extLst/>
        </p:spPr>
        <p:txBody>
          <a:bodyPr wrap="square">
            <a:spAutoFit/>
          </a:bodyPr>
          <a:lstStyle>
            <a:lvl1pPr eaLnBrk="0" hangingPunct="0">
              <a:spcBef>
                <a:spcPct val="20000"/>
              </a:spcBef>
              <a:buFont typeface="Arial" pitchFamily="34" charset="0"/>
              <a:buChar char="•"/>
              <a:defRPr sz="15100">
                <a:solidFill>
                  <a:schemeClr val="tx1"/>
                </a:solidFill>
                <a:latin typeface="Calibri" pitchFamily="34" charset="0"/>
              </a:defRPr>
            </a:lvl1pPr>
            <a:lvl2pPr marL="742950" indent="-285750" eaLnBrk="0" hangingPunct="0">
              <a:spcBef>
                <a:spcPct val="20000"/>
              </a:spcBef>
              <a:buFont typeface="Arial" pitchFamily="34" charset="0"/>
              <a:buChar char="–"/>
              <a:defRPr sz="13200">
                <a:solidFill>
                  <a:schemeClr val="tx1"/>
                </a:solidFill>
                <a:latin typeface="Calibri" pitchFamily="34" charset="0"/>
              </a:defRPr>
            </a:lvl2pPr>
            <a:lvl3pPr marL="1143000" indent="-228600" eaLnBrk="0" hangingPunct="0">
              <a:spcBef>
                <a:spcPct val="20000"/>
              </a:spcBef>
              <a:buFont typeface="Arial" pitchFamily="34" charset="0"/>
              <a:buChar char="•"/>
              <a:defRPr sz="11300">
                <a:solidFill>
                  <a:schemeClr val="tx1"/>
                </a:solidFill>
                <a:latin typeface="Calibri" pitchFamily="34" charset="0"/>
              </a:defRPr>
            </a:lvl3pPr>
            <a:lvl4pPr marL="1600200" indent="-228600" eaLnBrk="0" hangingPunct="0">
              <a:spcBef>
                <a:spcPct val="20000"/>
              </a:spcBef>
              <a:buFont typeface="Arial" pitchFamily="34" charset="0"/>
              <a:buChar char="–"/>
              <a:defRPr sz="9500">
                <a:solidFill>
                  <a:schemeClr val="tx1"/>
                </a:solidFill>
                <a:latin typeface="Calibri" pitchFamily="34" charset="0"/>
              </a:defRPr>
            </a:lvl4pPr>
            <a:lvl5pPr marL="2057400" indent="-228600" eaLnBrk="0" hangingPunct="0">
              <a:spcBef>
                <a:spcPct val="20000"/>
              </a:spcBef>
              <a:buFont typeface="Arial" pitchFamily="34" charset="0"/>
              <a:buChar char="»"/>
              <a:defRPr sz="9500">
                <a:solidFill>
                  <a:schemeClr val="tx1"/>
                </a:solidFill>
                <a:latin typeface="Calibri" pitchFamily="34" charset="0"/>
              </a:defRPr>
            </a:lvl5pPr>
            <a:lvl6pPr marL="25146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6pPr>
            <a:lvl7pPr marL="29718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7pPr>
            <a:lvl8pPr marL="34290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8pPr>
            <a:lvl9pPr marL="38862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9pPr>
          </a:lstStyle>
          <a:p>
            <a:pPr algn="ctr" eaLnBrk="1" hangingPunct="1">
              <a:lnSpc>
                <a:spcPct val="150000"/>
              </a:lnSpc>
              <a:spcBef>
                <a:spcPct val="0"/>
              </a:spcBef>
              <a:buFontTx/>
              <a:buNone/>
            </a:pPr>
            <a:r>
              <a:rPr lang="pt-PT" altLang="pt-PT" sz="5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a:t>
            </a:r>
            <a:endParaRPr lang="pt-PT" altLang="pt-PT"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eaLnBrk="1" hangingPunct="1">
              <a:spcBef>
                <a:spcPct val="0"/>
              </a:spcBef>
              <a:buFontTx/>
              <a:buNone/>
            </a:pPr>
            <a:r>
              <a:rPr lang="en-US" altLang="pt-PT" sz="3200" dirty="0">
                <a:latin typeface="Times New Roman" panose="02020603050405020304" pitchFamily="18" charset="0"/>
                <a:cs typeface="Times New Roman" panose="02020603050405020304" pitchFamily="18" charset="0"/>
              </a:rPr>
              <a:t>The present study indicates that around to 1.9% (2,370,300) of the population is affected by a serious fungal infection, predominantly recurrent VVC in </a:t>
            </a:r>
            <a:r>
              <a:rPr lang="en-US" altLang="pt-PT" sz="3200" dirty="0" smtClean="0">
                <a:latin typeface="Times New Roman" panose="02020603050405020304" pitchFamily="18" charset="0"/>
                <a:cs typeface="Times New Roman" panose="02020603050405020304" pitchFamily="18" charset="0"/>
              </a:rPr>
              <a:t>women in Japan. This is </a:t>
            </a:r>
            <a:r>
              <a:rPr lang="en-US" altLang="pt-PT" sz="3200" dirty="0">
                <a:latin typeface="Times New Roman" panose="02020603050405020304" pitchFamily="18" charset="0"/>
                <a:cs typeface="Times New Roman" panose="02020603050405020304" pitchFamily="18" charset="0"/>
              </a:rPr>
              <a:t>a </a:t>
            </a:r>
            <a:r>
              <a:rPr lang="en-US" altLang="pt-PT" sz="3200" b="1" dirty="0" smtClean="0">
                <a:latin typeface="Times New Roman" panose="02020603050405020304" pitchFamily="18" charset="0"/>
                <a:cs typeface="Times New Roman" panose="02020603050405020304" pitchFamily="18" charset="0"/>
              </a:rPr>
              <a:t>preliminary study </a:t>
            </a:r>
            <a:r>
              <a:rPr lang="en-US" altLang="pt-PT" sz="3200" dirty="0" smtClean="0">
                <a:latin typeface="Times New Roman" panose="02020603050405020304" pitchFamily="18" charset="0"/>
                <a:cs typeface="Times New Roman" panose="02020603050405020304" pitchFamily="18" charset="0"/>
              </a:rPr>
              <a:t>but constitutes </a:t>
            </a:r>
            <a:r>
              <a:rPr lang="en-US" altLang="pt-PT" sz="3200" b="1" dirty="0" smtClean="0">
                <a:latin typeface="Times New Roman" panose="02020603050405020304" pitchFamily="18" charset="0"/>
                <a:cs typeface="Times New Roman" panose="02020603050405020304" pitchFamily="18" charset="0"/>
              </a:rPr>
              <a:t>the first report of the global burden of fungal infections in Japan</a:t>
            </a:r>
            <a:r>
              <a:rPr lang="en-US" altLang="pt-PT" sz="3200" dirty="0" smtClean="0">
                <a:latin typeface="Times New Roman" panose="02020603050405020304" pitchFamily="18" charset="0"/>
                <a:cs typeface="Times New Roman" panose="02020603050405020304" pitchFamily="18" charset="0"/>
              </a:rPr>
              <a:t>. </a:t>
            </a:r>
            <a:r>
              <a:rPr lang="en-US" altLang="pt-PT" sz="3200" dirty="0">
                <a:latin typeface="Times New Roman" panose="02020603050405020304" pitchFamily="18" charset="0"/>
                <a:cs typeface="Times New Roman" panose="02020603050405020304" pitchFamily="18" charset="0"/>
              </a:rPr>
              <a:t>Further epidemiological studies are needed to validate and extend these </a:t>
            </a:r>
            <a:r>
              <a:rPr lang="en-US" altLang="pt-PT" sz="3200" dirty="0" smtClean="0">
                <a:latin typeface="Times New Roman" panose="02020603050405020304" pitchFamily="18" charset="0"/>
                <a:cs typeface="Times New Roman" panose="02020603050405020304" pitchFamily="18" charset="0"/>
              </a:rPr>
              <a:t>estimates.</a:t>
            </a:r>
            <a:endParaRPr lang="pt-PT" altLang="pt-PT" sz="3200" dirty="0">
              <a:latin typeface="Times New Roman" panose="02020603050405020304" pitchFamily="18" charset="0"/>
              <a:cs typeface="Times New Roman" panose="02020603050405020304" pitchFamily="18" charset="0"/>
            </a:endParaRPr>
          </a:p>
        </p:txBody>
      </p:sp>
      <p:sp>
        <p:nvSpPr>
          <p:cNvPr id="23" name="Rectangle 1"/>
          <p:cNvSpPr>
            <a:spLocks noChangeArrowheads="1"/>
          </p:cNvSpPr>
          <p:nvPr/>
        </p:nvSpPr>
        <p:spPr bwMode="auto">
          <a:xfrm>
            <a:off x="338673" y="27793407"/>
            <a:ext cx="12116555" cy="637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295" tIns="41147" rIns="82295" bIns="41147" numCol="1" anchor="ctr" anchorCtr="0" compatLnSpc="1">
            <a:prstTxWarp prst="textNoShape">
              <a:avLst/>
            </a:prstTxWarp>
            <a:spAutoFit/>
          </a:bodyPr>
          <a:lstStyle/>
          <a:p>
            <a:pPr defTabSz="822640" fontAlgn="base">
              <a:spcBef>
                <a:spcPct val="0"/>
              </a:spcBef>
              <a:spcAft>
                <a:spcPct val="0"/>
              </a:spcAft>
            </a:pPr>
            <a:r>
              <a:rPr lang="en-GB" altLang="pt-PT" sz="3600" b="1" dirty="0">
                <a:latin typeface="Times New Roman" panose="02020603050405020304" pitchFamily="18" charset="0"/>
                <a:ea typeface="MS Mincho" pitchFamily="49" charset="-128"/>
                <a:cs typeface="Times New Roman" panose="02020603050405020304" pitchFamily="18" charset="0"/>
              </a:rPr>
              <a:t>Table 1. </a:t>
            </a:r>
            <a:r>
              <a:rPr lang="en-GB" altLang="pt-PT" sz="3600" dirty="0">
                <a:latin typeface="Times New Roman" panose="02020603050405020304" pitchFamily="18" charset="0"/>
                <a:ea typeface="MS Mincho" pitchFamily="49" charset="-128"/>
                <a:cs typeface="Times New Roman" panose="02020603050405020304" pitchFamily="18" charset="0"/>
              </a:rPr>
              <a:t>Total burden of fungal infections estimated  in </a:t>
            </a:r>
            <a:r>
              <a:rPr lang="en-GB" altLang="pt-PT" sz="3600" dirty="0" smtClean="0">
                <a:latin typeface="Times New Roman" panose="02020603050405020304" pitchFamily="18" charset="0"/>
                <a:ea typeface="MS Mincho" pitchFamily="49" charset="-128"/>
                <a:cs typeface="Times New Roman" panose="02020603050405020304" pitchFamily="18" charset="0"/>
              </a:rPr>
              <a:t>Japan</a:t>
            </a:r>
            <a:endParaRPr lang="pt-PT" altLang="pt-PT" sz="3600" dirty="0">
              <a:latin typeface="Times New Roman" panose="02020603050405020304" pitchFamily="18" charset="0"/>
              <a:cs typeface="Times New Roman" panose="02020603050405020304" pitchFamily="18" charset="0"/>
            </a:endParaRPr>
          </a:p>
        </p:txBody>
      </p:sp>
      <p:grpSp>
        <p:nvGrpSpPr>
          <p:cNvPr id="9" name="グループ化 8"/>
          <p:cNvGrpSpPr/>
          <p:nvPr/>
        </p:nvGrpSpPr>
        <p:grpSpPr>
          <a:xfrm>
            <a:off x="23888127" y="818675"/>
            <a:ext cx="8122319" cy="2005362"/>
            <a:chOff x="20834687" y="-1245197"/>
            <a:chExt cx="10389355" cy="2565083"/>
          </a:xfrm>
        </p:grpSpPr>
        <p:pic>
          <p:nvPicPr>
            <p:cNvPr id="1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513012" y="-1245197"/>
              <a:ext cx="2711030" cy="2490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図 7"/>
            <p:cNvPicPr>
              <a:picLocks noChangeAspect="1"/>
            </p:cNvPicPr>
            <p:nvPr/>
          </p:nvPicPr>
          <p:blipFill>
            <a:blip r:embed="rId6"/>
            <a:stretch>
              <a:fillRect/>
            </a:stretch>
          </p:blipFill>
          <p:spPr>
            <a:xfrm>
              <a:off x="20834687" y="-1245197"/>
              <a:ext cx="5130166" cy="2565083"/>
            </a:xfrm>
            <a:prstGeom prst="rect">
              <a:avLst/>
            </a:prstGeom>
          </p:spPr>
        </p:pic>
        <p:pic>
          <p:nvPicPr>
            <p:cNvPr id="16" name="Picture 553"/>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445"/>
            <a:stretch/>
          </p:blipFill>
          <p:spPr bwMode="auto">
            <a:xfrm>
              <a:off x="25920027" y="-1245197"/>
              <a:ext cx="2442347" cy="2490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 name="図 9"/>
          <p:cNvPicPr>
            <a:picLocks noChangeAspect="1"/>
          </p:cNvPicPr>
          <p:nvPr/>
        </p:nvPicPr>
        <p:blipFill>
          <a:blip r:embed="rId8"/>
          <a:stretch>
            <a:fillRect/>
          </a:stretch>
        </p:blipFill>
        <p:spPr>
          <a:xfrm>
            <a:off x="29554763" y="5737215"/>
            <a:ext cx="2108582" cy="2046565"/>
          </a:xfrm>
          <a:prstGeom prst="rect">
            <a:avLst/>
          </a:prstGeom>
        </p:spPr>
      </p:pic>
      <p:pic>
        <p:nvPicPr>
          <p:cNvPr id="12" name="図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9554763" y="3441331"/>
            <a:ext cx="2179375" cy="2179375"/>
          </a:xfrm>
          <a:prstGeom prst="rect">
            <a:avLst/>
          </a:prstGeom>
        </p:spPr>
      </p:pic>
      <p:sp>
        <p:nvSpPr>
          <p:cNvPr id="20" name="CaixaDeTexto 11"/>
          <p:cNvSpPr txBox="1">
            <a:spLocks noChangeArrowheads="1"/>
          </p:cNvSpPr>
          <p:nvPr/>
        </p:nvSpPr>
        <p:spPr bwMode="auto">
          <a:xfrm>
            <a:off x="16503447" y="8641200"/>
            <a:ext cx="15367277" cy="5355312"/>
          </a:xfrm>
          <a:prstGeom prst="rect">
            <a:avLst/>
          </a:prstGeom>
          <a:solidFill>
            <a:srgbClr val="99FF99"/>
          </a:solidFill>
          <a:ln>
            <a:noFill/>
          </a:ln>
          <a:extLst/>
        </p:spPr>
        <p:txBody>
          <a:bodyPr wrap="square">
            <a:spAutoFit/>
          </a:bodyPr>
          <a:lstStyle>
            <a:lvl1pPr eaLnBrk="0" hangingPunct="0">
              <a:spcBef>
                <a:spcPct val="20000"/>
              </a:spcBef>
              <a:buFont typeface="Arial" pitchFamily="34" charset="0"/>
              <a:buChar char="•"/>
              <a:defRPr sz="15100">
                <a:solidFill>
                  <a:schemeClr val="tx1"/>
                </a:solidFill>
                <a:latin typeface="Calibri" pitchFamily="34" charset="0"/>
              </a:defRPr>
            </a:lvl1pPr>
            <a:lvl2pPr marL="742950" indent="-285750" eaLnBrk="0" hangingPunct="0">
              <a:spcBef>
                <a:spcPct val="20000"/>
              </a:spcBef>
              <a:buFont typeface="Arial" pitchFamily="34" charset="0"/>
              <a:buChar char="–"/>
              <a:defRPr sz="13200">
                <a:solidFill>
                  <a:schemeClr val="tx1"/>
                </a:solidFill>
                <a:latin typeface="Calibri" pitchFamily="34" charset="0"/>
              </a:defRPr>
            </a:lvl2pPr>
            <a:lvl3pPr marL="1143000" indent="-228600" eaLnBrk="0" hangingPunct="0">
              <a:spcBef>
                <a:spcPct val="20000"/>
              </a:spcBef>
              <a:buFont typeface="Arial" pitchFamily="34" charset="0"/>
              <a:buChar char="•"/>
              <a:defRPr sz="11300">
                <a:solidFill>
                  <a:schemeClr val="tx1"/>
                </a:solidFill>
                <a:latin typeface="Calibri" pitchFamily="34" charset="0"/>
              </a:defRPr>
            </a:lvl3pPr>
            <a:lvl4pPr marL="1600200" indent="-228600" eaLnBrk="0" hangingPunct="0">
              <a:spcBef>
                <a:spcPct val="20000"/>
              </a:spcBef>
              <a:buFont typeface="Arial" pitchFamily="34" charset="0"/>
              <a:buChar char="–"/>
              <a:defRPr sz="9500">
                <a:solidFill>
                  <a:schemeClr val="tx1"/>
                </a:solidFill>
                <a:latin typeface="Calibri" pitchFamily="34" charset="0"/>
              </a:defRPr>
            </a:lvl4pPr>
            <a:lvl5pPr marL="2057400" indent="-228600" eaLnBrk="0" hangingPunct="0">
              <a:spcBef>
                <a:spcPct val="20000"/>
              </a:spcBef>
              <a:buFont typeface="Arial" pitchFamily="34" charset="0"/>
              <a:buChar char="»"/>
              <a:defRPr sz="9500">
                <a:solidFill>
                  <a:schemeClr val="tx1"/>
                </a:solidFill>
                <a:latin typeface="Calibri" pitchFamily="34" charset="0"/>
              </a:defRPr>
            </a:lvl5pPr>
            <a:lvl6pPr marL="25146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6pPr>
            <a:lvl7pPr marL="29718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7pPr>
            <a:lvl8pPr marL="34290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8pPr>
            <a:lvl9pPr marL="3886200" indent="-228600" defTabSz="4319588" eaLnBrk="0" fontAlgn="base" hangingPunct="0">
              <a:spcBef>
                <a:spcPct val="20000"/>
              </a:spcBef>
              <a:spcAft>
                <a:spcPct val="0"/>
              </a:spcAft>
              <a:buFont typeface="Arial" pitchFamily="34" charset="0"/>
              <a:buChar char="»"/>
              <a:defRPr sz="9500">
                <a:solidFill>
                  <a:schemeClr val="tx1"/>
                </a:solidFill>
                <a:latin typeface="Calibri" pitchFamily="34" charset="0"/>
              </a:defRPr>
            </a:lvl9pPr>
          </a:lstStyle>
          <a:p>
            <a:pPr algn="just" eaLnBrk="1" hangingPunct="1">
              <a:spcBef>
                <a:spcPct val="0"/>
              </a:spcBef>
              <a:buFontTx/>
              <a:buNone/>
            </a:pPr>
            <a:r>
              <a:rPr lang="pt-PT" altLang="pt-PT" sz="5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Methods</a:t>
            </a:r>
            <a:endParaRPr lang="pt-PT" altLang="pt-PT"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eaLnBrk="1" hangingPunct="1">
              <a:lnSpc>
                <a:spcPct val="150000"/>
              </a:lnSpc>
              <a:spcBef>
                <a:spcPct val="0"/>
              </a:spcBef>
              <a:buFontTx/>
              <a:buNone/>
            </a:pPr>
            <a:r>
              <a:rPr lang="en-US" altLang="pt-PT" sz="3200" dirty="0">
                <a:latin typeface="Times New Roman" panose="02020603050405020304" pitchFamily="18" charset="0"/>
                <a:cs typeface="Times New Roman" panose="02020603050405020304" pitchFamily="18" charset="0"/>
              </a:rPr>
              <a:t>We searched for existing data and estimated the incidence and prevalence of fungal diseases based on the populations at risk and available epidemiological data. Data were derived from the World Health Organization (WHO), The Joint United Nations </a:t>
            </a:r>
            <a:r>
              <a:rPr lang="en-US" altLang="pt-PT" sz="3200" dirty="0" smtClean="0">
                <a:latin typeface="Times New Roman" panose="02020603050405020304" pitchFamily="18" charset="0"/>
                <a:cs typeface="Times New Roman" panose="02020603050405020304" pitchFamily="18" charset="0"/>
              </a:rPr>
              <a:t>Program </a:t>
            </a:r>
            <a:r>
              <a:rPr lang="en-US" altLang="pt-PT" sz="3200" dirty="0">
                <a:latin typeface="Times New Roman" panose="02020603050405020304" pitchFamily="18" charset="0"/>
                <a:cs typeface="Times New Roman" panose="02020603050405020304" pitchFamily="18" charset="0"/>
              </a:rPr>
              <a:t>on HIV/AIDS (UNAIDS) and national and regional published reports. When no data existed, risk populations were used to estimate frequencies of fungal infections, using previously described methodology by </a:t>
            </a:r>
            <a:r>
              <a:rPr lang="en-US" altLang="pt-PT" sz="3200" dirty="0" smtClean="0">
                <a:latin typeface="Times New Roman" panose="02020603050405020304" pitchFamily="18" charset="0"/>
                <a:cs typeface="Times New Roman" panose="02020603050405020304" pitchFamily="18" charset="0"/>
              </a:rPr>
              <a:t>LIFE [1,2]. </a:t>
            </a:r>
            <a:endParaRPr lang="pt-PT" altLang="pt-PT" sz="3200" dirty="0">
              <a:latin typeface="Times New Roman" panose="02020603050405020304" pitchFamily="18" charset="0"/>
              <a:cs typeface="Times New Roman" panose="02020603050405020304" pitchFamily="18" charset="0"/>
            </a:endParaRPr>
          </a:p>
        </p:txBody>
      </p:sp>
      <p:sp>
        <p:nvSpPr>
          <p:cNvPr id="14" name="正方形/長方形 13"/>
          <p:cNvSpPr/>
          <p:nvPr/>
        </p:nvSpPr>
        <p:spPr>
          <a:xfrm>
            <a:off x="24539903" y="42373650"/>
            <a:ext cx="7292786" cy="707886"/>
          </a:xfrm>
          <a:prstGeom prst="rect">
            <a:avLst/>
          </a:prstGeom>
          <a:solidFill>
            <a:schemeClr val="accent3">
              <a:lumMod val="20000"/>
              <a:lumOff val="80000"/>
            </a:schemeClr>
          </a:solidFill>
        </p:spPr>
        <p:txBody>
          <a:bodyPr wrap="square">
            <a:spAutoFit/>
          </a:bodyPr>
          <a:lstStyle/>
          <a:p>
            <a:r>
              <a:rPr lang="en-US" altLang="ja-JP" sz="2000" dirty="0" smtClean="0">
                <a:latin typeface="Times New Roman" panose="02020603050405020304" pitchFamily="18" charset="0"/>
                <a:cs typeface="Times New Roman" panose="02020603050405020304" pitchFamily="18" charset="0"/>
              </a:rPr>
              <a:t>[1] </a:t>
            </a:r>
            <a:r>
              <a:rPr lang="en-US" altLang="ja-JP" sz="2000" dirty="0">
                <a:latin typeface="Times New Roman" panose="02020603050405020304" pitchFamily="18" charset="0"/>
                <a:cs typeface="Times New Roman" panose="02020603050405020304" pitchFamily="18" charset="0"/>
              </a:rPr>
              <a:t>Denning DW, et al. Bull World Health Organ 2011; 89:864-72. </a:t>
            </a:r>
            <a:endParaRPr lang="en-US" altLang="ja-JP" sz="2000" dirty="0" smtClean="0">
              <a:latin typeface="Times New Roman" panose="02020603050405020304" pitchFamily="18" charset="0"/>
              <a:cs typeface="Times New Roman" panose="02020603050405020304" pitchFamily="18" charset="0"/>
            </a:endParaRPr>
          </a:p>
          <a:p>
            <a:r>
              <a:rPr lang="en-US" altLang="ja-JP" sz="2000" dirty="0" smtClean="0">
                <a:latin typeface="Times New Roman" panose="02020603050405020304" pitchFamily="18" charset="0"/>
                <a:cs typeface="Times New Roman" panose="02020603050405020304" pitchFamily="18" charset="0"/>
              </a:rPr>
              <a:t>[2] </a:t>
            </a:r>
            <a:r>
              <a:rPr lang="en-US" altLang="ja-JP" sz="2000" dirty="0">
                <a:latin typeface="Times New Roman" panose="02020603050405020304" pitchFamily="18" charset="0"/>
                <a:cs typeface="Times New Roman" panose="02020603050405020304" pitchFamily="18" charset="0"/>
              </a:rPr>
              <a:t>Denning DW, et al. Med Mycol 2013; 51:361-70</a:t>
            </a:r>
            <a:endParaRPr lang="ja-JP" altLang="en-US" sz="2000" dirty="0">
              <a:latin typeface="Times New Roman" panose="02020603050405020304" pitchFamily="18" charset="0"/>
              <a:cs typeface="Times New Roman" panose="02020603050405020304" pitchFamily="18" charset="0"/>
            </a:endParaRPr>
          </a:p>
        </p:txBody>
      </p:sp>
      <p:cxnSp>
        <p:nvCxnSpPr>
          <p:cNvPr id="27" name="直線矢印コネクタ 26"/>
          <p:cNvCxnSpPr/>
          <p:nvPr/>
        </p:nvCxnSpPr>
        <p:spPr>
          <a:xfrm>
            <a:off x="29234597" y="2765645"/>
            <a:ext cx="677103" cy="67568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357884" y="366711"/>
            <a:ext cx="2800767" cy="830997"/>
          </a:xfrm>
          <a:prstGeom prst="rect">
            <a:avLst/>
          </a:prstGeom>
          <a:noFill/>
        </p:spPr>
        <p:txBody>
          <a:bodyPr wrap="none" rtlCol="0">
            <a:spAutoFit/>
          </a:bodyPr>
          <a:lstStyle/>
          <a:p>
            <a:r>
              <a:rPr kumimoji="1" lang="en-US" altLang="ja-JP" sz="4800" dirty="0" smtClean="0">
                <a:latin typeface="Times New Roman" panose="02020603050405020304" pitchFamily="18" charset="0"/>
                <a:cs typeface="Times New Roman" panose="02020603050405020304" pitchFamily="18" charset="0"/>
              </a:rPr>
              <a:t>Poster #19</a:t>
            </a:r>
            <a:endParaRPr kumimoji="1" lang="ja-JP" alt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0258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9694</TotalTime>
  <Words>863</Words>
  <Application>Microsoft Office PowerPoint</Application>
  <PresentationFormat>ユーザー設定</PresentationFormat>
  <Paragraphs>141</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MS MinNew Roman</vt:lpstr>
      <vt:lpstr>ＭＳ Ｐゴシック</vt:lpstr>
      <vt:lpstr>MS Mincho</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Raquel</dc:creator>
  <cp:lastModifiedBy>Koichi IZUMIKAWA</cp:lastModifiedBy>
  <cp:revision>58</cp:revision>
  <cp:lastPrinted>2016-02-24T03:55:32Z</cp:lastPrinted>
  <dcterms:created xsi:type="dcterms:W3CDTF">2015-08-06T17:19:30Z</dcterms:created>
  <dcterms:modified xsi:type="dcterms:W3CDTF">2016-02-24T07:05:48Z</dcterms:modified>
</cp:coreProperties>
</file>